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8" r:id="rId2"/>
    <p:sldId id="257" r:id="rId3"/>
    <p:sldId id="264" r:id="rId4"/>
    <p:sldId id="271" r:id="rId5"/>
    <p:sldId id="272" r:id="rId6"/>
    <p:sldId id="273" r:id="rId7"/>
    <p:sldId id="274" r:id="rId8"/>
    <p:sldId id="275" r:id="rId9"/>
    <p:sldId id="276" r:id="rId10"/>
    <p:sldId id="277" r:id="rId11"/>
    <p:sldId id="278" r:id="rId12"/>
    <p:sldId id="279" r:id="rId13"/>
    <p:sldId id="280" r:id="rId14"/>
    <p:sldId id="270"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07"/>
  </p:normalViewPr>
  <p:slideViewPr>
    <p:cSldViewPr snapToGrid="0" snapToObjects="1">
      <p:cViewPr varScale="1">
        <p:scale>
          <a:sx n="86" d="100"/>
          <a:sy n="86" d="100"/>
        </p:scale>
        <p:origin x="147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CD2FD1-B169-9B41-A890-0ECD81C3476C}" type="datetimeFigureOut">
              <a:rPr lang="en-US" smtClean="0"/>
              <a:t>2/23/2021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9943EA-69D9-7E49-97CD-A49926F617C9}" type="slidenum">
              <a:rPr lang="en-US" smtClean="0"/>
              <a:t>‹#›</a:t>
            </a:fld>
            <a:endParaRPr lang="en-US"/>
          </a:p>
        </p:txBody>
      </p:sp>
    </p:spTree>
    <p:extLst>
      <p:ext uri="{BB962C8B-B14F-4D97-AF65-F5344CB8AC3E}">
        <p14:creationId xmlns:p14="http://schemas.microsoft.com/office/powerpoint/2010/main" val="17351276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Solid Black">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BAE84-700B-054E-8730-2262E5327E60}"/>
              </a:ext>
            </a:extLst>
          </p:cNvPr>
          <p:cNvSpPr>
            <a:spLocks noGrp="1"/>
          </p:cNvSpPr>
          <p:nvPr>
            <p:ph type="ctrTitle" hasCustomPrompt="1"/>
          </p:nvPr>
        </p:nvSpPr>
        <p:spPr>
          <a:xfrm>
            <a:off x="628649" y="2677626"/>
            <a:ext cx="6858000" cy="1843238"/>
          </a:xfrm>
        </p:spPr>
        <p:txBody>
          <a:bodyPr anchor="t" anchorCtr="0">
            <a:normAutofit/>
          </a:bodyPr>
          <a:lstStyle>
            <a:lvl1pPr algn="l">
              <a:defRPr sz="4500" b="1">
                <a:solidFill>
                  <a:schemeClr val="bg1"/>
                </a:solidFill>
                <a:latin typeface="Arial" panose="020B0604020202020204" pitchFamily="34" charset="0"/>
                <a:cs typeface="Arial" panose="020B0604020202020204" pitchFamily="34" charset="0"/>
              </a:defRPr>
            </a:lvl1pPr>
          </a:lstStyle>
          <a:p>
            <a:r>
              <a:rPr lang="en-US" dirty="0"/>
              <a:t>Presentation Title Goes Right Here</a:t>
            </a:r>
          </a:p>
        </p:txBody>
      </p:sp>
      <p:sp>
        <p:nvSpPr>
          <p:cNvPr id="5" name="Subtitle 2">
            <a:extLst>
              <a:ext uri="{FF2B5EF4-FFF2-40B4-BE49-F238E27FC236}">
                <a16:creationId xmlns:a16="http://schemas.microsoft.com/office/drawing/2014/main" id="{7055E247-542B-D541-8F36-DBA97343BC92}"/>
              </a:ext>
            </a:extLst>
          </p:cNvPr>
          <p:cNvSpPr>
            <a:spLocks noGrp="1"/>
          </p:cNvSpPr>
          <p:nvPr>
            <p:ph type="subTitle" idx="1" hasCustomPrompt="1"/>
          </p:nvPr>
        </p:nvSpPr>
        <p:spPr>
          <a:xfrm>
            <a:off x="628649" y="4574783"/>
            <a:ext cx="6858000" cy="407460"/>
          </a:xfrm>
        </p:spPr>
        <p:txBody>
          <a:bodyPr/>
          <a:lstStyle>
            <a:lvl1pPr marL="0" indent="0" algn="l">
              <a:buNone/>
              <a:defRPr sz="1800" b="1">
                <a:solidFill>
                  <a:schemeClr val="accent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PRESENTATION SUBTITLE</a:t>
            </a:r>
          </a:p>
        </p:txBody>
      </p:sp>
      <p:sp>
        <p:nvSpPr>
          <p:cNvPr id="6" name="Text Placeholder 15">
            <a:extLst>
              <a:ext uri="{FF2B5EF4-FFF2-40B4-BE49-F238E27FC236}">
                <a16:creationId xmlns:a16="http://schemas.microsoft.com/office/drawing/2014/main" id="{2BBC7A98-1B1E-8545-AABD-0F79723A230C}"/>
              </a:ext>
            </a:extLst>
          </p:cNvPr>
          <p:cNvSpPr>
            <a:spLocks noGrp="1"/>
          </p:cNvSpPr>
          <p:nvPr>
            <p:ph type="body" sz="quarter" idx="10" hasCustomPrompt="1"/>
          </p:nvPr>
        </p:nvSpPr>
        <p:spPr>
          <a:xfrm>
            <a:off x="628649" y="4952307"/>
            <a:ext cx="6858000" cy="463108"/>
          </a:xfrm>
        </p:spPr>
        <p:txBody>
          <a:bodyPr>
            <a:normAutofit/>
          </a:bodyPr>
          <a:lstStyle>
            <a:lvl1pPr marL="0" indent="0">
              <a:buNone/>
              <a:defRPr sz="1800">
                <a:solidFill>
                  <a:schemeClr val="bg1"/>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dirty="0"/>
              <a:t>Month XX, 2020</a:t>
            </a:r>
          </a:p>
        </p:txBody>
      </p:sp>
      <p:sp>
        <p:nvSpPr>
          <p:cNvPr id="7" name="Footer Placeholder 4">
            <a:extLst>
              <a:ext uri="{FF2B5EF4-FFF2-40B4-BE49-F238E27FC236}">
                <a16:creationId xmlns:a16="http://schemas.microsoft.com/office/drawing/2014/main" id="{AA810B86-CAB7-EA43-BC2F-6E66762DC8D3}"/>
              </a:ext>
            </a:extLst>
          </p:cNvPr>
          <p:cNvSpPr>
            <a:spLocks noGrp="1"/>
          </p:cNvSpPr>
          <p:nvPr>
            <p:ph type="ftr" sz="quarter" idx="3"/>
          </p:nvPr>
        </p:nvSpPr>
        <p:spPr>
          <a:xfrm>
            <a:off x="637917" y="1774217"/>
            <a:ext cx="6513130" cy="365125"/>
          </a:xfrm>
          <a:prstGeom prst="rect">
            <a:avLst/>
          </a:prstGeom>
          <a:noFill/>
        </p:spPr>
        <p:txBody>
          <a:bodyPr vert="horz" lIns="91440" tIns="45720" rIns="91440" bIns="45720" rtlCol="0" anchor="ctr"/>
          <a:lstStyle>
            <a:lvl1pPr algn="l">
              <a:defRPr sz="1800" b="0">
                <a:solidFill>
                  <a:schemeClr val="bg1"/>
                </a:solidFill>
              </a:defRPr>
            </a:lvl1pPr>
          </a:lstStyle>
          <a:p>
            <a:r>
              <a:rPr lang="en-US"/>
              <a:t>Tippie College of Business</a:t>
            </a:r>
            <a:endParaRPr lang="en-US" dirty="0"/>
          </a:p>
        </p:txBody>
      </p:sp>
      <p:cxnSp>
        <p:nvCxnSpPr>
          <p:cNvPr id="8" name="Straight Connector 7">
            <a:extLst>
              <a:ext uri="{FF2B5EF4-FFF2-40B4-BE49-F238E27FC236}">
                <a16:creationId xmlns:a16="http://schemas.microsoft.com/office/drawing/2014/main" id="{C4E1A789-3A04-9240-BCEC-3DACF2B52870}"/>
              </a:ext>
            </a:extLst>
          </p:cNvPr>
          <p:cNvCxnSpPr>
            <a:cxnSpLocks/>
          </p:cNvCxnSpPr>
          <p:nvPr userDrawn="1"/>
        </p:nvCxnSpPr>
        <p:spPr>
          <a:xfrm>
            <a:off x="730595" y="2339665"/>
            <a:ext cx="576398" cy="0"/>
          </a:xfrm>
          <a:prstGeom prst="line">
            <a:avLst/>
          </a:prstGeom>
          <a:ln w="63500"/>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A3BE6AB2-3490-2748-9E67-B0D1C9E9FDAE}"/>
              </a:ext>
            </a:extLst>
          </p:cNvPr>
          <p:cNvPicPr>
            <a:picLocks noChangeAspect="1"/>
          </p:cNvPicPr>
          <p:nvPr userDrawn="1"/>
        </p:nvPicPr>
        <p:blipFill>
          <a:blip r:embed="rId2"/>
          <a:stretch>
            <a:fillRect/>
          </a:stretch>
        </p:blipFill>
        <p:spPr>
          <a:xfrm>
            <a:off x="6476484" y="0"/>
            <a:ext cx="2020330" cy="962062"/>
          </a:xfrm>
          <a:prstGeom prst="rect">
            <a:avLst/>
          </a:prstGeom>
        </p:spPr>
      </p:pic>
    </p:spTree>
    <p:extLst>
      <p:ext uri="{BB962C8B-B14F-4D97-AF65-F5344CB8AC3E}">
        <p14:creationId xmlns:p14="http://schemas.microsoft.com/office/powerpoint/2010/main" val="35599010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losing Slide">
    <p:bg>
      <p:bgPr>
        <a:solidFill>
          <a:schemeClr val="tx1"/>
        </a:solidFill>
        <a:effectLst/>
      </p:bgPr>
    </p:bg>
    <p:spTree>
      <p:nvGrpSpPr>
        <p:cNvPr id="1" name=""/>
        <p:cNvGrpSpPr/>
        <p:nvPr/>
      </p:nvGrpSpPr>
      <p:grpSpPr>
        <a:xfrm>
          <a:off x="0" y="0"/>
          <a:ext cx="0" cy="0"/>
          <a:chOff x="0" y="0"/>
          <a:chExt cx="0" cy="0"/>
        </a:xfrm>
      </p:grpSpPr>
      <p:sp>
        <p:nvSpPr>
          <p:cNvPr id="19" name="Title 1">
            <a:extLst>
              <a:ext uri="{FF2B5EF4-FFF2-40B4-BE49-F238E27FC236}">
                <a16:creationId xmlns:a16="http://schemas.microsoft.com/office/drawing/2014/main" id="{AC533B8E-DBF3-664D-901D-8735DE775212}"/>
              </a:ext>
            </a:extLst>
          </p:cNvPr>
          <p:cNvSpPr>
            <a:spLocks noGrp="1"/>
          </p:cNvSpPr>
          <p:nvPr>
            <p:ph type="ctrTitle" hasCustomPrompt="1"/>
          </p:nvPr>
        </p:nvSpPr>
        <p:spPr>
          <a:xfrm>
            <a:off x="628649" y="3367174"/>
            <a:ext cx="6858000" cy="1843238"/>
          </a:xfrm>
        </p:spPr>
        <p:txBody>
          <a:bodyPr anchor="t" anchorCtr="0">
            <a:normAutofit/>
          </a:bodyPr>
          <a:lstStyle>
            <a:lvl1pPr algn="l">
              <a:defRPr sz="4500" b="1">
                <a:solidFill>
                  <a:schemeClr val="bg1"/>
                </a:solidFill>
                <a:latin typeface="Arial" panose="020B0604020202020204" pitchFamily="34" charset="0"/>
                <a:cs typeface="Arial" panose="020B0604020202020204" pitchFamily="34" charset="0"/>
              </a:defRPr>
            </a:lvl1pPr>
          </a:lstStyle>
          <a:p>
            <a:r>
              <a:rPr lang="en-US" dirty="0"/>
              <a:t>Closing Slide Header</a:t>
            </a:r>
          </a:p>
        </p:txBody>
      </p:sp>
      <p:sp>
        <p:nvSpPr>
          <p:cNvPr id="20" name="Footer Placeholder 4">
            <a:extLst>
              <a:ext uri="{FF2B5EF4-FFF2-40B4-BE49-F238E27FC236}">
                <a16:creationId xmlns:a16="http://schemas.microsoft.com/office/drawing/2014/main" id="{4D36833F-B2C7-1C49-9947-A60C1ACB0296}"/>
              </a:ext>
            </a:extLst>
          </p:cNvPr>
          <p:cNvSpPr>
            <a:spLocks noGrp="1"/>
          </p:cNvSpPr>
          <p:nvPr>
            <p:ph type="ftr" sz="quarter" idx="3"/>
          </p:nvPr>
        </p:nvSpPr>
        <p:spPr>
          <a:xfrm>
            <a:off x="637917" y="2463765"/>
            <a:ext cx="6513130" cy="365125"/>
          </a:xfrm>
          <a:prstGeom prst="rect">
            <a:avLst/>
          </a:prstGeom>
          <a:noFill/>
        </p:spPr>
        <p:txBody>
          <a:bodyPr vert="horz" lIns="91440" tIns="45720" rIns="91440" bIns="45720" rtlCol="0" anchor="ctr"/>
          <a:lstStyle>
            <a:lvl1pPr algn="l">
              <a:defRPr sz="1800" b="0">
                <a:solidFill>
                  <a:schemeClr val="bg1"/>
                </a:solidFill>
              </a:defRPr>
            </a:lvl1pPr>
          </a:lstStyle>
          <a:p>
            <a:r>
              <a:rPr lang="en-US"/>
              <a:t>Tippie College of Business</a:t>
            </a:r>
            <a:endParaRPr lang="en-US" dirty="0"/>
          </a:p>
        </p:txBody>
      </p:sp>
      <p:cxnSp>
        <p:nvCxnSpPr>
          <p:cNvPr id="21" name="Straight Connector 20">
            <a:extLst>
              <a:ext uri="{FF2B5EF4-FFF2-40B4-BE49-F238E27FC236}">
                <a16:creationId xmlns:a16="http://schemas.microsoft.com/office/drawing/2014/main" id="{4F7216A4-2452-1B4B-AE0D-122E7F5A5965}"/>
              </a:ext>
            </a:extLst>
          </p:cNvPr>
          <p:cNvCxnSpPr>
            <a:cxnSpLocks/>
          </p:cNvCxnSpPr>
          <p:nvPr userDrawn="1"/>
        </p:nvCxnSpPr>
        <p:spPr>
          <a:xfrm>
            <a:off x="730595" y="3029213"/>
            <a:ext cx="576398" cy="0"/>
          </a:xfrm>
          <a:prstGeom prst="line">
            <a:avLst/>
          </a:prstGeom>
          <a:ln w="63500"/>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3A153940-985B-0343-8AA0-962B6459BED9}"/>
              </a:ext>
            </a:extLst>
          </p:cNvPr>
          <p:cNvPicPr>
            <a:picLocks noChangeAspect="1"/>
          </p:cNvPicPr>
          <p:nvPr userDrawn="1"/>
        </p:nvPicPr>
        <p:blipFill>
          <a:blip r:embed="rId2"/>
          <a:stretch>
            <a:fillRect/>
          </a:stretch>
        </p:blipFill>
        <p:spPr>
          <a:xfrm>
            <a:off x="6476484" y="0"/>
            <a:ext cx="2020330" cy="962062"/>
          </a:xfrm>
          <a:prstGeom prst="rect">
            <a:avLst/>
          </a:prstGeom>
        </p:spPr>
      </p:pic>
    </p:spTree>
    <p:extLst>
      <p:ext uri="{BB962C8B-B14F-4D97-AF65-F5344CB8AC3E}">
        <p14:creationId xmlns:p14="http://schemas.microsoft.com/office/powerpoint/2010/main" val="28836383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Logo Only Slide">
    <p:bg>
      <p:bgPr>
        <a:solidFill>
          <a:schemeClr val="tx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F5269D8-9185-4B4A-BBD8-98902D1A9F29}"/>
              </a:ext>
            </a:extLst>
          </p:cNvPr>
          <p:cNvPicPr>
            <a:picLocks noChangeAspect="1"/>
          </p:cNvPicPr>
          <p:nvPr userDrawn="1"/>
        </p:nvPicPr>
        <p:blipFill>
          <a:blip r:embed="rId2"/>
          <a:stretch>
            <a:fillRect/>
          </a:stretch>
        </p:blipFill>
        <p:spPr>
          <a:xfrm>
            <a:off x="1464365" y="1875183"/>
            <a:ext cx="6215270" cy="3107635"/>
          </a:xfrm>
          <a:prstGeom prst="rect">
            <a:avLst/>
          </a:prstGeom>
        </p:spPr>
      </p:pic>
    </p:spTree>
    <p:extLst>
      <p:ext uri="{BB962C8B-B14F-4D97-AF65-F5344CB8AC3E}">
        <p14:creationId xmlns:p14="http://schemas.microsoft.com/office/powerpoint/2010/main" val="161116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Slide – Solid Black">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BAE84-700B-054E-8730-2262E5327E60}"/>
              </a:ext>
            </a:extLst>
          </p:cNvPr>
          <p:cNvSpPr>
            <a:spLocks noGrp="1"/>
          </p:cNvSpPr>
          <p:nvPr>
            <p:ph type="ctrTitle" hasCustomPrompt="1"/>
          </p:nvPr>
        </p:nvSpPr>
        <p:spPr>
          <a:xfrm>
            <a:off x="628649" y="2677626"/>
            <a:ext cx="6858000" cy="992326"/>
          </a:xfrm>
        </p:spPr>
        <p:txBody>
          <a:bodyPr anchor="t" anchorCtr="0">
            <a:normAutofit/>
          </a:bodyPr>
          <a:lstStyle>
            <a:lvl1pPr algn="l">
              <a:defRPr sz="4500" b="1">
                <a:solidFill>
                  <a:schemeClr val="bg1"/>
                </a:solidFill>
                <a:latin typeface="Arial" panose="020B0604020202020204" pitchFamily="34" charset="0"/>
                <a:cs typeface="Arial" panose="020B0604020202020204" pitchFamily="34" charset="0"/>
              </a:defRPr>
            </a:lvl1pPr>
          </a:lstStyle>
          <a:p>
            <a:r>
              <a:rPr lang="en-US" dirty="0"/>
              <a:t>Section Header</a:t>
            </a:r>
          </a:p>
        </p:txBody>
      </p:sp>
      <p:sp>
        <p:nvSpPr>
          <p:cNvPr id="5" name="Subtitle 2">
            <a:extLst>
              <a:ext uri="{FF2B5EF4-FFF2-40B4-BE49-F238E27FC236}">
                <a16:creationId xmlns:a16="http://schemas.microsoft.com/office/drawing/2014/main" id="{7055E247-542B-D541-8F36-DBA97343BC92}"/>
              </a:ext>
            </a:extLst>
          </p:cNvPr>
          <p:cNvSpPr>
            <a:spLocks noGrp="1"/>
          </p:cNvSpPr>
          <p:nvPr>
            <p:ph type="subTitle" idx="1" hasCustomPrompt="1"/>
          </p:nvPr>
        </p:nvSpPr>
        <p:spPr>
          <a:xfrm>
            <a:off x="628649" y="3557929"/>
            <a:ext cx="6858000" cy="407460"/>
          </a:xfrm>
        </p:spPr>
        <p:txBody>
          <a:bodyPr/>
          <a:lstStyle>
            <a:lvl1pPr marL="0" indent="0" algn="l">
              <a:buNone/>
              <a:defRPr sz="1800" b="1">
                <a:solidFill>
                  <a:schemeClr val="accent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SECTION SUBTITLE</a:t>
            </a:r>
          </a:p>
        </p:txBody>
      </p:sp>
      <p:cxnSp>
        <p:nvCxnSpPr>
          <p:cNvPr id="8" name="Straight Connector 7">
            <a:extLst>
              <a:ext uri="{FF2B5EF4-FFF2-40B4-BE49-F238E27FC236}">
                <a16:creationId xmlns:a16="http://schemas.microsoft.com/office/drawing/2014/main" id="{C4E1A789-3A04-9240-BCEC-3DACF2B52870}"/>
              </a:ext>
            </a:extLst>
          </p:cNvPr>
          <p:cNvCxnSpPr>
            <a:cxnSpLocks/>
          </p:cNvCxnSpPr>
          <p:nvPr userDrawn="1"/>
        </p:nvCxnSpPr>
        <p:spPr>
          <a:xfrm>
            <a:off x="730595" y="2450876"/>
            <a:ext cx="576398" cy="0"/>
          </a:xfrm>
          <a:prstGeom prst="line">
            <a:avLst/>
          </a:prstGeom>
          <a:ln w="635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379389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Slide – Solid Go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BAE84-700B-054E-8730-2262E5327E60}"/>
              </a:ext>
            </a:extLst>
          </p:cNvPr>
          <p:cNvSpPr>
            <a:spLocks noGrp="1"/>
          </p:cNvSpPr>
          <p:nvPr>
            <p:ph type="ctrTitle" hasCustomPrompt="1"/>
          </p:nvPr>
        </p:nvSpPr>
        <p:spPr>
          <a:xfrm>
            <a:off x="628649" y="2677626"/>
            <a:ext cx="6858000" cy="992326"/>
          </a:xfrm>
        </p:spPr>
        <p:txBody>
          <a:bodyPr anchor="t" anchorCtr="0">
            <a:normAutofit/>
          </a:bodyPr>
          <a:lstStyle>
            <a:lvl1pPr algn="l">
              <a:defRPr sz="4500" b="1">
                <a:solidFill>
                  <a:schemeClr val="tx1"/>
                </a:solidFill>
                <a:latin typeface="Arial" panose="020B0604020202020204" pitchFamily="34" charset="0"/>
                <a:cs typeface="Arial" panose="020B0604020202020204" pitchFamily="34" charset="0"/>
              </a:defRPr>
            </a:lvl1pPr>
          </a:lstStyle>
          <a:p>
            <a:r>
              <a:rPr lang="en-US" dirty="0"/>
              <a:t>Section Header</a:t>
            </a:r>
          </a:p>
        </p:txBody>
      </p:sp>
      <p:sp>
        <p:nvSpPr>
          <p:cNvPr id="5" name="Subtitle 2">
            <a:extLst>
              <a:ext uri="{FF2B5EF4-FFF2-40B4-BE49-F238E27FC236}">
                <a16:creationId xmlns:a16="http://schemas.microsoft.com/office/drawing/2014/main" id="{7055E247-542B-D541-8F36-DBA97343BC92}"/>
              </a:ext>
            </a:extLst>
          </p:cNvPr>
          <p:cNvSpPr>
            <a:spLocks noGrp="1"/>
          </p:cNvSpPr>
          <p:nvPr>
            <p:ph type="subTitle" idx="1" hasCustomPrompt="1"/>
          </p:nvPr>
        </p:nvSpPr>
        <p:spPr>
          <a:xfrm>
            <a:off x="628649" y="3627502"/>
            <a:ext cx="6858000" cy="407460"/>
          </a:xfrm>
        </p:spPr>
        <p:txBody>
          <a:bodyPr/>
          <a:lstStyle>
            <a:lvl1pPr marL="0" indent="0" algn="l">
              <a:buNone/>
              <a:defRPr sz="1800" b="1">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SECTION SUBTITLE</a:t>
            </a:r>
          </a:p>
        </p:txBody>
      </p:sp>
      <p:cxnSp>
        <p:nvCxnSpPr>
          <p:cNvPr id="8" name="Straight Connector 7">
            <a:extLst>
              <a:ext uri="{FF2B5EF4-FFF2-40B4-BE49-F238E27FC236}">
                <a16:creationId xmlns:a16="http://schemas.microsoft.com/office/drawing/2014/main" id="{C4E1A789-3A04-9240-BCEC-3DACF2B52870}"/>
              </a:ext>
            </a:extLst>
          </p:cNvPr>
          <p:cNvCxnSpPr>
            <a:cxnSpLocks/>
          </p:cNvCxnSpPr>
          <p:nvPr userDrawn="1"/>
        </p:nvCxnSpPr>
        <p:spPr>
          <a:xfrm>
            <a:off x="730595" y="2450876"/>
            <a:ext cx="576398" cy="0"/>
          </a:xfrm>
          <a:prstGeom prst="line">
            <a:avLst/>
          </a:prstGeom>
          <a:ln w="635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212720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Slide – Photo Background">
    <p:bg>
      <p:bgPr>
        <a:solidFill>
          <a:schemeClr val="bg1"/>
        </a:solidFill>
        <a:effectLst/>
      </p:bgPr>
    </p:bg>
    <p:spTree>
      <p:nvGrpSpPr>
        <p:cNvPr id="1" name=""/>
        <p:cNvGrpSpPr/>
        <p:nvPr/>
      </p:nvGrpSpPr>
      <p:grpSpPr>
        <a:xfrm>
          <a:off x="0" y="0"/>
          <a:ext cx="0" cy="0"/>
          <a:chOff x="0" y="0"/>
          <a:chExt cx="0" cy="0"/>
        </a:xfrm>
      </p:grpSpPr>
      <p:sp>
        <p:nvSpPr>
          <p:cNvPr id="6" name="Picture Placeholder 4">
            <a:extLst>
              <a:ext uri="{FF2B5EF4-FFF2-40B4-BE49-F238E27FC236}">
                <a16:creationId xmlns:a16="http://schemas.microsoft.com/office/drawing/2014/main" id="{5FFEA7CF-83E7-764C-ABBA-82BBDBDAEC0D}"/>
              </a:ext>
            </a:extLst>
          </p:cNvPr>
          <p:cNvSpPr>
            <a:spLocks noGrp="1"/>
          </p:cNvSpPr>
          <p:nvPr>
            <p:ph type="pic" sz="quarter" idx="11"/>
          </p:nvPr>
        </p:nvSpPr>
        <p:spPr>
          <a:xfrm>
            <a:off x="0" y="0"/>
            <a:ext cx="9144000" cy="6858000"/>
          </a:xfrm>
        </p:spPr>
        <p:txBody>
          <a:bodyPr anchor="ctr" anchorCtr="0"/>
          <a:lstStyle>
            <a:lvl1pPr marL="0" indent="0" algn="ctr">
              <a:buNone/>
              <a:defRPr>
                <a:solidFill>
                  <a:schemeClr val="accent3"/>
                </a:solidFill>
              </a:defRPr>
            </a:lvl1pPr>
          </a:lstStyle>
          <a:p>
            <a:r>
              <a:rPr lang="en-US"/>
              <a:t>Click icon to add picture</a:t>
            </a:r>
            <a:endParaRPr lang="en-US" dirty="0"/>
          </a:p>
        </p:txBody>
      </p:sp>
      <p:sp>
        <p:nvSpPr>
          <p:cNvPr id="7" name="Text Placeholder 6">
            <a:extLst>
              <a:ext uri="{FF2B5EF4-FFF2-40B4-BE49-F238E27FC236}">
                <a16:creationId xmlns:a16="http://schemas.microsoft.com/office/drawing/2014/main" id="{8E5B506F-BBA1-9842-893B-0EB9BFBD1D66}"/>
              </a:ext>
            </a:extLst>
          </p:cNvPr>
          <p:cNvSpPr>
            <a:spLocks noGrp="1"/>
          </p:cNvSpPr>
          <p:nvPr>
            <p:ph type="body" sz="quarter" idx="12" hasCustomPrompt="1"/>
          </p:nvPr>
        </p:nvSpPr>
        <p:spPr>
          <a:xfrm>
            <a:off x="804475" y="2393895"/>
            <a:ext cx="3624710" cy="553998"/>
          </a:xfrm>
          <a:solidFill>
            <a:schemeClr val="accent1"/>
          </a:solidFill>
        </p:spPr>
        <p:txBody>
          <a:bodyPr vert="horz" wrap="none" lIns="91440" anchor="ctr" anchorCtr="0">
            <a:spAutoFit/>
          </a:bodyPr>
          <a:lstStyle>
            <a:lvl1pPr marL="0" indent="0">
              <a:buNone/>
              <a:defRPr sz="3000" b="1"/>
            </a:lvl1pPr>
            <a:lvl2pPr marL="342900" indent="0">
              <a:buNone/>
              <a:defRPr/>
            </a:lvl2pPr>
            <a:lvl3pPr marL="685800" indent="0">
              <a:buNone/>
              <a:defRPr/>
            </a:lvl3pPr>
            <a:lvl4pPr marL="1028700" indent="0">
              <a:buNone/>
              <a:defRPr/>
            </a:lvl4pPr>
            <a:lvl5pPr marL="1371600" indent="0">
              <a:buNone/>
              <a:defRPr/>
            </a:lvl5pPr>
          </a:lstStyle>
          <a:p>
            <a:pPr lvl="0"/>
            <a:r>
              <a:rPr lang="en-US" dirty="0"/>
              <a:t>SECTION HEADER</a:t>
            </a:r>
          </a:p>
        </p:txBody>
      </p:sp>
    </p:spTree>
    <p:extLst>
      <p:ext uri="{BB962C8B-B14F-4D97-AF65-F5344CB8AC3E}">
        <p14:creationId xmlns:p14="http://schemas.microsoft.com/office/powerpoint/2010/main" val="3431613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ullet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D6EBBA0-2B0E-FB4D-B3E3-D6D8CFD2D304}"/>
              </a:ext>
            </a:extLst>
          </p:cNvPr>
          <p:cNvSpPr/>
          <p:nvPr userDrawn="1"/>
        </p:nvSpPr>
        <p:spPr>
          <a:xfrm>
            <a:off x="0" y="6389512"/>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0" i="0" dirty="0">
              <a:latin typeface="Arial" panose="020B0604020202020204" pitchFamily="34" charset="0"/>
            </a:endParaRPr>
          </a:p>
        </p:txBody>
      </p:sp>
      <p:sp>
        <p:nvSpPr>
          <p:cNvPr id="2" name="Title 1">
            <a:extLst>
              <a:ext uri="{FF2B5EF4-FFF2-40B4-BE49-F238E27FC236}">
                <a16:creationId xmlns:a16="http://schemas.microsoft.com/office/drawing/2014/main" id="{045AAEF4-B950-814D-A811-CD17BDDF049C}"/>
              </a:ext>
            </a:extLst>
          </p:cNvPr>
          <p:cNvSpPr>
            <a:spLocks noGrp="1"/>
          </p:cNvSpPr>
          <p:nvPr>
            <p:ph type="title"/>
          </p:nvPr>
        </p:nvSpPr>
        <p:spPr>
          <a:xfrm>
            <a:off x="554509" y="494273"/>
            <a:ext cx="7886700" cy="869089"/>
          </a:xfrm>
        </p:spPr>
        <p:txBody>
          <a:bodyPr>
            <a:norm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FACD2525-98F9-924C-B8E5-083B38E28238}"/>
              </a:ext>
            </a:extLst>
          </p:cNvPr>
          <p:cNvSpPr>
            <a:spLocks noGrp="1"/>
          </p:cNvSpPr>
          <p:nvPr>
            <p:ph idx="1"/>
          </p:nvPr>
        </p:nvSpPr>
        <p:spPr>
          <a:xfrm>
            <a:off x="628650" y="1591689"/>
            <a:ext cx="7886700" cy="4388698"/>
          </a:xfrm>
        </p:spPr>
        <p:txBody>
          <a:bodyPr/>
          <a:lstStyle>
            <a:lvl1pPr marL="171450" indent="-171450">
              <a:buSzPct val="95000"/>
              <a:buFontTx/>
              <a:buBlip>
                <a:blip r:embed="rId2"/>
              </a:buBlip>
              <a:defRPr/>
            </a:lvl1pPr>
            <a:lvl2pPr marL="514350" indent="-171450">
              <a:buClr>
                <a:schemeClr val="tx2"/>
              </a:buClr>
              <a:buSzPct val="100000"/>
              <a:buFont typeface="Arial" panose="020B0604020202020204" pitchFamily="34" charset="0"/>
              <a:buChar char="•"/>
              <a:defRPr/>
            </a:lvl2pPr>
            <a:lvl3pPr marL="857250" indent="-171450">
              <a:buClr>
                <a:schemeClr val="tx2"/>
              </a:buClr>
              <a:buSzPct val="100000"/>
              <a:buFont typeface="Arial" panose="020B0604020202020204" pitchFamily="34" charset="0"/>
              <a:buChar char="•"/>
              <a:defRPr/>
            </a:lvl3pPr>
            <a:lvl4pPr marL="1200150" indent="-171450">
              <a:buClr>
                <a:schemeClr val="tx2"/>
              </a:buClr>
              <a:buSzPct val="100000"/>
              <a:buFont typeface="Arial" panose="020B0604020202020204" pitchFamily="34" charset="0"/>
              <a:buChar char="•"/>
              <a:defRPr/>
            </a:lvl4pPr>
            <a:lvl5pPr marL="1543050" indent="-171450">
              <a:buClr>
                <a:schemeClr val="tx2"/>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ooter Placeholder 4">
            <a:extLst>
              <a:ext uri="{FF2B5EF4-FFF2-40B4-BE49-F238E27FC236}">
                <a16:creationId xmlns:a16="http://schemas.microsoft.com/office/drawing/2014/main" id="{4BDC48E3-2023-0242-985D-69E25BFFF8AD}"/>
              </a:ext>
            </a:extLst>
          </p:cNvPr>
          <p:cNvSpPr>
            <a:spLocks noGrp="1"/>
          </p:cNvSpPr>
          <p:nvPr>
            <p:ph type="ftr" sz="quarter" idx="3"/>
          </p:nvPr>
        </p:nvSpPr>
        <p:spPr>
          <a:xfrm>
            <a:off x="2126974" y="6441193"/>
            <a:ext cx="6276046" cy="365125"/>
          </a:xfrm>
          <a:prstGeom prst="rect">
            <a:avLst/>
          </a:prstGeom>
        </p:spPr>
        <p:txBody>
          <a:bodyPr vert="horz" lIns="91440" tIns="45720" rIns="91440" bIns="45720" rtlCol="0" anchor="ctr"/>
          <a:lstStyle>
            <a:lvl1pPr algn="l">
              <a:defRPr sz="1050" b="1">
                <a:solidFill>
                  <a:schemeClr val="bg1"/>
                </a:solidFill>
              </a:defRPr>
            </a:lvl1pPr>
          </a:lstStyle>
          <a:p>
            <a:r>
              <a:rPr lang="en-US"/>
              <a:t>Tippie College of Business</a:t>
            </a:r>
            <a:endParaRPr lang="en-US" dirty="0"/>
          </a:p>
        </p:txBody>
      </p:sp>
      <p:cxnSp>
        <p:nvCxnSpPr>
          <p:cNvPr id="8" name="Straight Connector 7">
            <a:extLst>
              <a:ext uri="{FF2B5EF4-FFF2-40B4-BE49-F238E27FC236}">
                <a16:creationId xmlns:a16="http://schemas.microsoft.com/office/drawing/2014/main" id="{CBB5BDD8-8221-F040-8AE0-3F33C4E24CA0}"/>
              </a:ext>
            </a:extLst>
          </p:cNvPr>
          <p:cNvCxnSpPr>
            <a:cxnSpLocks/>
          </p:cNvCxnSpPr>
          <p:nvPr userDrawn="1"/>
        </p:nvCxnSpPr>
        <p:spPr>
          <a:xfrm>
            <a:off x="628651" y="1363362"/>
            <a:ext cx="576398" cy="0"/>
          </a:xfrm>
          <a:prstGeom prst="line">
            <a:avLst/>
          </a:prstGeom>
          <a:ln w="63500"/>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8111DF5C-863B-494F-85BE-A436C8203ED7}"/>
              </a:ext>
            </a:extLst>
          </p:cNvPr>
          <p:cNvPicPr>
            <a:picLocks noChangeAspect="1"/>
          </p:cNvPicPr>
          <p:nvPr userDrawn="1"/>
        </p:nvPicPr>
        <p:blipFill>
          <a:blip r:embed="rId3"/>
          <a:stretch>
            <a:fillRect/>
          </a:stretch>
        </p:blipFill>
        <p:spPr>
          <a:xfrm>
            <a:off x="628650" y="6228591"/>
            <a:ext cx="1337151" cy="635147"/>
          </a:xfrm>
          <a:prstGeom prst="rect">
            <a:avLst/>
          </a:prstGeom>
        </p:spPr>
      </p:pic>
    </p:spTree>
    <p:extLst>
      <p:ext uri="{BB962C8B-B14F-4D97-AF65-F5344CB8AC3E}">
        <p14:creationId xmlns:p14="http://schemas.microsoft.com/office/powerpoint/2010/main" val="691165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Bullet Slide - 2 Line Titl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D6EBBA0-2B0E-FB4D-B3E3-D6D8CFD2D304}"/>
              </a:ext>
            </a:extLst>
          </p:cNvPr>
          <p:cNvSpPr/>
          <p:nvPr userDrawn="1"/>
        </p:nvSpPr>
        <p:spPr>
          <a:xfrm>
            <a:off x="0" y="6389512"/>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0" i="0" dirty="0">
              <a:latin typeface="Arial" panose="020B0604020202020204" pitchFamily="34" charset="0"/>
            </a:endParaRPr>
          </a:p>
        </p:txBody>
      </p:sp>
      <p:sp>
        <p:nvSpPr>
          <p:cNvPr id="2" name="Title 1">
            <a:extLst>
              <a:ext uri="{FF2B5EF4-FFF2-40B4-BE49-F238E27FC236}">
                <a16:creationId xmlns:a16="http://schemas.microsoft.com/office/drawing/2014/main" id="{045AAEF4-B950-814D-A811-CD17BDDF049C}"/>
              </a:ext>
            </a:extLst>
          </p:cNvPr>
          <p:cNvSpPr>
            <a:spLocks noGrp="1"/>
          </p:cNvSpPr>
          <p:nvPr>
            <p:ph type="title" hasCustomPrompt="1"/>
          </p:nvPr>
        </p:nvSpPr>
        <p:spPr>
          <a:xfrm>
            <a:off x="573044" y="365126"/>
            <a:ext cx="7886700" cy="1331865"/>
          </a:xfrm>
        </p:spPr>
        <p:txBody>
          <a:bodyPr/>
          <a:lstStyle/>
          <a:p>
            <a:r>
              <a:rPr lang="en-US" dirty="0"/>
              <a:t>Click to edit Master title style </a:t>
            </a:r>
            <a:br>
              <a:rPr lang="en-US" dirty="0"/>
            </a:br>
            <a:r>
              <a:rPr lang="en-US" dirty="0"/>
              <a:t>that runs to two lines</a:t>
            </a:r>
          </a:p>
        </p:txBody>
      </p:sp>
      <p:sp>
        <p:nvSpPr>
          <p:cNvPr id="3" name="Content Placeholder 2">
            <a:extLst>
              <a:ext uri="{FF2B5EF4-FFF2-40B4-BE49-F238E27FC236}">
                <a16:creationId xmlns:a16="http://schemas.microsoft.com/office/drawing/2014/main" id="{FACD2525-98F9-924C-B8E5-083B38E28238}"/>
              </a:ext>
            </a:extLst>
          </p:cNvPr>
          <p:cNvSpPr>
            <a:spLocks noGrp="1"/>
          </p:cNvSpPr>
          <p:nvPr>
            <p:ph idx="1"/>
          </p:nvPr>
        </p:nvSpPr>
        <p:spPr>
          <a:xfrm>
            <a:off x="628650" y="1987101"/>
            <a:ext cx="7886700" cy="4018000"/>
          </a:xfrm>
        </p:spPr>
        <p:txBody>
          <a:bodyPr/>
          <a:lstStyle>
            <a:lvl1pPr marL="171450" indent="-171450">
              <a:buSzPct val="95000"/>
              <a:buFontTx/>
              <a:buBlip>
                <a:blip r:embed="rId2"/>
              </a:buBlip>
              <a:defRPr/>
            </a:lvl1pPr>
            <a:lvl2pPr marL="514350" indent="-171450">
              <a:buClr>
                <a:schemeClr val="tx2"/>
              </a:buClr>
              <a:buSzPct val="100000"/>
              <a:buFont typeface="Arial" panose="020B0604020202020204" pitchFamily="34" charset="0"/>
              <a:buChar char="•"/>
              <a:defRPr/>
            </a:lvl2pPr>
            <a:lvl3pPr marL="857250" indent="-171450">
              <a:buClr>
                <a:schemeClr val="tx2"/>
              </a:buClr>
              <a:buSzPct val="100000"/>
              <a:buFont typeface="Arial" panose="020B0604020202020204" pitchFamily="34" charset="0"/>
              <a:buChar char="•"/>
              <a:defRPr/>
            </a:lvl3pPr>
            <a:lvl4pPr marL="1200150" indent="-171450">
              <a:buClr>
                <a:schemeClr val="tx2"/>
              </a:buClr>
              <a:buSzPct val="100000"/>
              <a:buFont typeface="Arial" panose="020B0604020202020204" pitchFamily="34" charset="0"/>
              <a:buChar char="•"/>
              <a:defRPr/>
            </a:lvl4pPr>
            <a:lvl5pPr marL="1543050" indent="-171450">
              <a:buClr>
                <a:schemeClr val="tx2"/>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8" name="Straight Connector 7">
            <a:extLst>
              <a:ext uri="{FF2B5EF4-FFF2-40B4-BE49-F238E27FC236}">
                <a16:creationId xmlns:a16="http://schemas.microsoft.com/office/drawing/2014/main" id="{CBB5BDD8-8221-F040-8AE0-3F33C4E24CA0}"/>
              </a:ext>
            </a:extLst>
          </p:cNvPr>
          <p:cNvCxnSpPr>
            <a:cxnSpLocks/>
          </p:cNvCxnSpPr>
          <p:nvPr userDrawn="1"/>
        </p:nvCxnSpPr>
        <p:spPr>
          <a:xfrm>
            <a:off x="628651" y="1734062"/>
            <a:ext cx="576398" cy="0"/>
          </a:xfrm>
          <a:prstGeom prst="line">
            <a:avLst/>
          </a:prstGeom>
          <a:ln w="63500"/>
        </p:spPr>
        <p:style>
          <a:lnRef idx="1">
            <a:schemeClr val="accent1"/>
          </a:lnRef>
          <a:fillRef idx="0">
            <a:schemeClr val="accent1"/>
          </a:fillRef>
          <a:effectRef idx="0">
            <a:schemeClr val="accent1"/>
          </a:effectRef>
          <a:fontRef idx="minor">
            <a:schemeClr val="tx1"/>
          </a:fontRef>
        </p:style>
      </p:cxnSp>
      <p:sp>
        <p:nvSpPr>
          <p:cNvPr id="9" name="Footer Placeholder 4">
            <a:extLst>
              <a:ext uri="{FF2B5EF4-FFF2-40B4-BE49-F238E27FC236}">
                <a16:creationId xmlns:a16="http://schemas.microsoft.com/office/drawing/2014/main" id="{B009528C-DB51-A24D-915E-2E04DFCB9A2B}"/>
              </a:ext>
            </a:extLst>
          </p:cNvPr>
          <p:cNvSpPr>
            <a:spLocks noGrp="1"/>
          </p:cNvSpPr>
          <p:nvPr>
            <p:ph type="ftr" sz="quarter" idx="3"/>
          </p:nvPr>
        </p:nvSpPr>
        <p:spPr>
          <a:xfrm>
            <a:off x="2126974" y="6441193"/>
            <a:ext cx="6276046" cy="365125"/>
          </a:xfrm>
          <a:prstGeom prst="rect">
            <a:avLst/>
          </a:prstGeom>
        </p:spPr>
        <p:txBody>
          <a:bodyPr vert="horz" lIns="91440" tIns="45720" rIns="91440" bIns="45720" rtlCol="0" anchor="ctr"/>
          <a:lstStyle>
            <a:lvl1pPr algn="l">
              <a:defRPr sz="1050" b="1">
                <a:solidFill>
                  <a:schemeClr val="bg1"/>
                </a:solidFill>
              </a:defRPr>
            </a:lvl1pPr>
          </a:lstStyle>
          <a:p>
            <a:r>
              <a:rPr lang="en-US"/>
              <a:t>Tippie College of Business</a:t>
            </a:r>
            <a:endParaRPr lang="en-US" dirty="0"/>
          </a:p>
        </p:txBody>
      </p:sp>
      <p:pic>
        <p:nvPicPr>
          <p:cNvPr id="12" name="Picture 11">
            <a:extLst>
              <a:ext uri="{FF2B5EF4-FFF2-40B4-BE49-F238E27FC236}">
                <a16:creationId xmlns:a16="http://schemas.microsoft.com/office/drawing/2014/main" id="{3149DAA7-4BE1-B748-9C7B-DA63BD0EB753}"/>
              </a:ext>
            </a:extLst>
          </p:cNvPr>
          <p:cNvPicPr>
            <a:picLocks noChangeAspect="1"/>
          </p:cNvPicPr>
          <p:nvPr userDrawn="1"/>
        </p:nvPicPr>
        <p:blipFill>
          <a:blip r:embed="rId3"/>
          <a:stretch>
            <a:fillRect/>
          </a:stretch>
        </p:blipFill>
        <p:spPr>
          <a:xfrm>
            <a:off x="628650" y="6228591"/>
            <a:ext cx="1337151" cy="635147"/>
          </a:xfrm>
          <a:prstGeom prst="rect">
            <a:avLst/>
          </a:prstGeom>
        </p:spPr>
      </p:pic>
    </p:spTree>
    <p:extLst>
      <p:ext uri="{BB962C8B-B14F-4D97-AF65-F5344CB8AC3E}">
        <p14:creationId xmlns:p14="http://schemas.microsoft.com/office/powerpoint/2010/main" val="28979633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ullet Slide - Photo">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E8E5D18-D14C-2E49-8475-3B6767E2DE9A}"/>
              </a:ext>
            </a:extLst>
          </p:cNvPr>
          <p:cNvSpPr/>
          <p:nvPr userDrawn="1"/>
        </p:nvSpPr>
        <p:spPr>
          <a:xfrm>
            <a:off x="0" y="6389512"/>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0" i="0" dirty="0">
              <a:latin typeface="Arial" panose="020B0604020202020204" pitchFamily="34" charset="0"/>
            </a:endParaRPr>
          </a:p>
        </p:txBody>
      </p:sp>
      <p:sp>
        <p:nvSpPr>
          <p:cNvPr id="3" name="Content Placeholder 2">
            <a:extLst>
              <a:ext uri="{FF2B5EF4-FFF2-40B4-BE49-F238E27FC236}">
                <a16:creationId xmlns:a16="http://schemas.microsoft.com/office/drawing/2014/main" id="{FACD2525-98F9-924C-B8E5-083B38E28238}"/>
              </a:ext>
            </a:extLst>
          </p:cNvPr>
          <p:cNvSpPr>
            <a:spLocks noGrp="1"/>
          </p:cNvSpPr>
          <p:nvPr>
            <p:ph idx="1"/>
          </p:nvPr>
        </p:nvSpPr>
        <p:spPr>
          <a:xfrm>
            <a:off x="628650" y="1962387"/>
            <a:ext cx="4171950" cy="3923407"/>
          </a:xfrm>
        </p:spPr>
        <p:txBody>
          <a:bodyPr/>
          <a:lstStyle>
            <a:lvl1pPr marL="171450" indent="-171450">
              <a:buSzPct val="95000"/>
              <a:buFontTx/>
              <a:buBlip>
                <a:blip r:embed="rId2"/>
              </a:buBlip>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Picture Placeholder 4">
            <a:extLst>
              <a:ext uri="{FF2B5EF4-FFF2-40B4-BE49-F238E27FC236}">
                <a16:creationId xmlns:a16="http://schemas.microsoft.com/office/drawing/2014/main" id="{E42EEDE3-0B18-E049-BE23-974E50C72979}"/>
              </a:ext>
            </a:extLst>
          </p:cNvPr>
          <p:cNvSpPr>
            <a:spLocks noGrp="1"/>
          </p:cNvSpPr>
          <p:nvPr>
            <p:ph type="pic" sz="quarter" idx="11"/>
          </p:nvPr>
        </p:nvSpPr>
        <p:spPr>
          <a:xfrm>
            <a:off x="4913970" y="1"/>
            <a:ext cx="4227557" cy="6383774"/>
          </a:xfrm>
          <a:prstGeom prst="rect">
            <a:avLst/>
          </a:prstGeom>
        </p:spPr>
        <p:txBody>
          <a:bodyPr anchor="ctr" anchorCtr="0"/>
          <a:lstStyle>
            <a:lvl1pPr marL="0" indent="0" algn="ctr">
              <a:buNone/>
              <a:defRPr b="0" i="0">
                <a:solidFill>
                  <a:schemeClr val="accent3"/>
                </a:solidFill>
                <a:latin typeface="Arial" panose="020B0604020202020204" pitchFamily="34" charset="0"/>
              </a:defRPr>
            </a:lvl1pPr>
          </a:lstStyle>
          <a:p>
            <a:r>
              <a:rPr lang="en-US"/>
              <a:t>Click icon to add picture</a:t>
            </a:r>
            <a:endParaRPr lang="en-US" dirty="0"/>
          </a:p>
        </p:txBody>
      </p:sp>
      <p:sp>
        <p:nvSpPr>
          <p:cNvPr id="10" name="Title 1">
            <a:extLst>
              <a:ext uri="{FF2B5EF4-FFF2-40B4-BE49-F238E27FC236}">
                <a16:creationId xmlns:a16="http://schemas.microsoft.com/office/drawing/2014/main" id="{DACFD86F-631F-DB40-8919-BA8E20BF834E}"/>
              </a:ext>
            </a:extLst>
          </p:cNvPr>
          <p:cNvSpPr>
            <a:spLocks noGrp="1"/>
          </p:cNvSpPr>
          <p:nvPr>
            <p:ph type="title"/>
          </p:nvPr>
        </p:nvSpPr>
        <p:spPr>
          <a:xfrm>
            <a:off x="573043" y="365126"/>
            <a:ext cx="4227557" cy="1331865"/>
          </a:xfrm>
        </p:spPr>
        <p:txBody>
          <a:bodyPr/>
          <a:lstStyle/>
          <a:p>
            <a:r>
              <a:rPr lang="en-US"/>
              <a:t>Click to edit Master title style</a:t>
            </a:r>
            <a:endParaRPr lang="en-US" dirty="0"/>
          </a:p>
        </p:txBody>
      </p:sp>
      <p:cxnSp>
        <p:nvCxnSpPr>
          <p:cNvPr id="11" name="Straight Connector 10">
            <a:extLst>
              <a:ext uri="{FF2B5EF4-FFF2-40B4-BE49-F238E27FC236}">
                <a16:creationId xmlns:a16="http://schemas.microsoft.com/office/drawing/2014/main" id="{B7458B34-F735-D249-820C-C797A1F1FED6}"/>
              </a:ext>
            </a:extLst>
          </p:cNvPr>
          <p:cNvCxnSpPr>
            <a:cxnSpLocks/>
          </p:cNvCxnSpPr>
          <p:nvPr userDrawn="1"/>
        </p:nvCxnSpPr>
        <p:spPr>
          <a:xfrm>
            <a:off x="628651" y="1734062"/>
            <a:ext cx="576398" cy="0"/>
          </a:xfrm>
          <a:prstGeom prst="line">
            <a:avLst/>
          </a:prstGeom>
          <a:ln w="63500"/>
        </p:spPr>
        <p:style>
          <a:lnRef idx="1">
            <a:schemeClr val="accent1"/>
          </a:lnRef>
          <a:fillRef idx="0">
            <a:schemeClr val="accent1"/>
          </a:fillRef>
          <a:effectRef idx="0">
            <a:schemeClr val="accent1"/>
          </a:effectRef>
          <a:fontRef idx="minor">
            <a:schemeClr val="tx1"/>
          </a:fontRef>
        </p:style>
      </p:cxnSp>
      <p:sp>
        <p:nvSpPr>
          <p:cNvPr id="12" name="Footer Placeholder 4">
            <a:extLst>
              <a:ext uri="{FF2B5EF4-FFF2-40B4-BE49-F238E27FC236}">
                <a16:creationId xmlns:a16="http://schemas.microsoft.com/office/drawing/2014/main" id="{401F0FA0-1F46-E043-AE59-E85747041EFC}"/>
              </a:ext>
            </a:extLst>
          </p:cNvPr>
          <p:cNvSpPr>
            <a:spLocks noGrp="1"/>
          </p:cNvSpPr>
          <p:nvPr>
            <p:ph type="ftr" sz="quarter" idx="3"/>
          </p:nvPr>
        </p:nvSpPr>
        <p:spPr>
          <a:xfrm>
            <a:off x="2126974" y="6441193"/>
            <a:ext cx="6276046" cy="365125"/>
          </a:xfrm>
          <a:prstGeom prst="rect">
            <a:avLst/>
          </a:prstGeom>
        </p:spPr>
        <p:txBody>
          <a:bodyPr vert="horz" lIns="91440" tIns="45720" rIns="91440" bIns="45720" rtlCol="0" anchor="ctr"/>
          <a:lstStyle>
            <a:lvl1pPr algn="l">
              <a:defRPr sz="1050" b="1">
                <a:solidFill>
                  <a:schemeClr val="bg1"/>
                </a:solidFill>
              </a:defRPr>
            </a:lvl1pPr>
          </a:lstStyle>
          <a:p>
            <a:r>
              <a:rPr lang="en-US"/>
              <a:t>Tippie College of Business</a:t>
            </a:r>
            <a:endParaRPr lang="en-US" dirty="0"/>
          </a:p>
        </p:txBody>
      </p:sp>
      <p:pic>
        <p:nvPicPr>
          <p:cNvPr id="14" name="Picture 13">
            <a:extLst>
              <a:ext uri="{FF2B5EF4-FFF2-40B4-BE49-F238E27FC236}">
                <a16:creationId xmlns:a16="http://schemas.microsoft.com/office/drawing/2014/main" id="{AADB5E60-3D00-2445-93A3-D52213C51137}"/>
              </a:ext>
            </a:extLst>
          </p:cNvPr>
          <p:cNvPicPr>
            <a:picLocks noChangeAspect="1"/>
          </p:cNvPicPr>
          <p:nvPr userDrawn="1"/>
        </p:nvPicPr>
        <p:blipFill>
          <a:blip r:embed="rId3"/>
          <a:stretch>
            <a:fillRect/>
          </a:stretch>
        </p:blipFill>
        <p:spPr>
          <a:xfrm>
            <a:off x="628650" y="6228591"/>
            <a:ext cx="1337151" cy="635147"/>
          </a:xfrm>
          <a:prstGeom prst="rect">
            <a:avLst/>
          </a:prstGeom>
        </p:spPr>
      </p:pic>
    </p:spTree>
    <p:extLst>
      <p:ext uri="{BB962C8B-B14F-4D97-AF65-F5344CB8AC3E}">
        <p14:creationId xmlns:p14="http://schemas.microsoft.com/office/powerpoint/2010/main" val="2625500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ullet Slide - Photo Collage">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8D99024-F68B-C04C-A2AC-E78D62D8E79D}"/>
              </a:ext>
            </a:extLst>
          </p:cNvPr>
          <p:cNvSpPr/>
          <p:nvPr userDrawn="1"/>
        </p:nvSpPr>
        <p:spPr>
          <a:xfrm>
            <a:off x="0" y="6389512"/>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0" i="0" dirty="0">
              <a:latin typeface="Arial" panose="020B0604020202020204" pitchFamily="34" charset="0"/>
            </a:endParaRPr>
          </a:p>
        </p:txBody>
      </p:sp>
      <p:sp>
        <p:nvSpPr>
          <p:cNvPr id="6" name="Picture Placeholder 4">
            <a:extLst>
              <a:ext uri="{FF2B5EF4-FFF2-40B4-BE49-F238E27FC236}">
                <a16:creationId xmlns:a16="http://schemas.microsoft.com/office/drawing/2014/main" id="{3E5CE386-BEFE-FE49-A675-D93BEDF680BC}"/>
              </a:ext>
            </a:extLst>
          </p:cNvPr>
          <p:cNvSpPr>
            <a:spLocks noGrp="1"/>
          </p:cNvSpPr>
          <p:nvPr>
            <p:ph type="pic" sz="quarter" idx="11" hasCustomPrompt="1"/>
          </p:nvPr>
        </p:nvSpPr>
        <p:spPr>
          <a:xfrm>
            <a:off x="5319933" y="2855783"/>
            <a:ext cx="3824068" cy="3537931"/>
          </a:xfrm>
          <a:prstGeom prst="rect">
            <a:avLst/>
          </a:prstGeom>
        </p:spPr>
        <p:txBody>
          <a:bodyPr anchor="ctr" anchorCtr="0"/>
          <a:lstStyle>
            <a:lvl1pPr marL="0" indent="0" algn="ctr">
              <a:buNone/>
              <a:defRPr b="0" i="0">
                <a:solidFill>
                  <a:schemeClr val="accent3"/>
                </a:solidFill>
                <a:latin typeface="Arial" panose="020B0604020202020204" pitchFamily="34" charset="0"/>
                <a:cs typeface="Arial" panose="020B0604020202020204" pitchFamily="34" charset="0"/>
              </a:defRPr>
            </a:lvl1pPr>
          </a:lstStyle>
          <a:p>
            <a:r>
              <a:rPr lang="en-US" dirty="0"/>
              <a:t> Click icon to add picture </a:t>
            </a:r>
          </a:p>
        </p:txBody>
      </p:sp>
      <p:sp>
        <p:nvSpPr>
          <p:cNvPr id="8" name="Picture Placeholder 4">
            <a:extLst>
              <a:ext uri="{FF2B5EF4-FFF2-40B4-BE49-F238E27FC236}">
                <a16:creationId xmlns:a16="http://schemas.microsoft.com/office/drawing/2014/main" id="{04FCC643-718F-7645-8F8D-0BFC94D0506B}"/>
              </a:ext>
            </a:extLst>
          </p:cNvPr>
          <p:cNvSpPr>
            <a:spLocks noGrp="1"/>
          </p:cNvSpPr>
          <p:nvPr>
            <p:ph type="pic" sz="quarter" idx="14"/>
          </p:nvPr>
        </p:nvSpPr>
        <p:spPr>
          <a:xfrm>
            <a:off x="5319932" y="0"/>
            <a:ext cx="1895877" cy="2817680"/>
          </a:xfrm>
          <a:prstGeom prst="rect">
            <a:avLst/>
          </a:prstGeom>
        </p:spPr>
        <p:txBody>
          <a:bodyPr anchor="ctr" anchorCtr="0"/>
          <a:lstStyle>
            <a:lvl1pPr marL="0" indent="0" algn="ctr">
              <a:buNone/>
              <a:defRPr b="0" i="0">
                <a:solidFill>
                  <a:schemeClr val="accent3"/>
                </a:solidFill>
                <a:latin typeface="Arial" panose="020B0604020202020204" pitchFamily="34" charset="0"/>
                <a:cs typeface="Arial" panose="020B0604020202020204" pitchFamily="34" charset="0"/>
              </a:defRPr>
            </a:lvl1pPr>
          </a:lstStyle>
          <a:p>
            <a:r>
              <a:rPr lang="en-US"/>
              <a:t>Click icon to add picture</a:t>
            </a:r>
            <a:endParaRPr lang="en-US" dirty="0"/>
          </a:p>
        </p:txBody>
      </p:sp>
      <p:sp>
        <p:nvSpPr>
          <p:cNvPr id="9" name="Picture Placeholder 4">
            <a:extLst>
              <a:ext uri="{FF2B5EF4-FFF2-40B4-BE49-F238E27FC236}">
                <a16:creationId xmlns:a16="http://schemas.microsoft.com/office/drawing/2014/main" id="{41C31617-CC11-4C42-B6D0-164DF6AFBF41}"/>
              </a:ext>
            </a:extLst>
          </p:cNvPr>
          <p:cNvSpPr>
            <a:spLocks noGrp="1"/>
          </p:cNvSpPr>
          <p:nvPr>
            <p:ph type="pic" sz="quarter" idx="15"/>
          </p:nvPr>
        </p:nvSpPr>
        <p:spPr>
          <a:xfrm>
            <a:off x="7252028" y="0"/>
            <a:ext cx="1895877" cy="2817680"/>
          </a:xfrm>
          <a:prstGeom prst="rect">
            <a:avLst/>
          </a:prstGeom>
        </p:spPr>
        <p:txBody>
          <a:bodyPr anchor="ctr" anchorCtr="0"/>
          <a:lstStyle>
            <a:lvl1pPr marL="0" indent="0" algn="ctr">
              <a:buNone/>
              <a:defRPr b="0" i="0">
                <a:solidFill>
                  <a:schemeClr val="accent3"/>
                </a:solidFill>
                <a:latin typeface="Arial" panose="020B0604020202020204" pitchFamily="34" charset="0"/>
                <a:cs typeface="Arial" panose="020B0604020202020204" pitchFamily="34" charset="0"/>
              </a:defRPr>
            </a:lvl1pPr>
          </a:lstStyle>
          <a:p>
            <a:r>
              <a:rPr lang="en-US"/>
              <a:t>Click icon to add picture</a:t>
            </a:r>
            <a:endParaRPr lang="en-US" dirty="0"/>
          </a:p>
        </p:txBody>
      </p:sp>
      <p:sp>
        <p:nvSpPr>
          <p:cNvPr id="16" name="Title 1">
            <a:extLst>
              <a:ext uri="{FF2B5EF4-FFF2-40B4-BE49-F238E27FC236}">
                <a16:creationId xmlns:a16="http://schemas.microsoft.com/office/drawing/2014/main" id="{7524483D-CFE3-E34D-BB74-CEDD541765E2}"/>
              </a:ext>
            </a:extLst>
          </p:cNvPr>
          <p:cNvSpPr>
            <a:spLocks noGrp="1"/>
          </p:cNvSpPr>
          <p:nvPr>
            <p:ph type="title"/>
          </p:nvPr>
        </p:nvSpPr>
        <p:spPr>
          <a:xfrm>
            <a:off x="563776" y="365126"/>
            <a:ext cx="4227557" cy="1331865"/>
          </a:xfrm>
        </p:spPr>
        <p:txBody>
          <a:bodyPr/>
          <a:lstStyle/>
          <a:p>
            <a:r>
              <a:rPr lang="en-US"/>
              <a:t>Click to edit Master title style</a:t>
            </a:r>
            <a:endParaRPr lang="en-US" dirty="0"/>
          </a:p>
        </p:txBody>
      </p:sp>
      <p:cxnSp>
        <p:nvCxnSpPr>
          <p:cNvPr id="17" name="Straight Connector 16">
            <a:extLst>
              <a:ext uri="{FF2B5EF4-FFF2-40B4-BE49-F238E27FC236}">
                <a16:creationId xmlns:a16="http://schemas.microsoft.com/office/drawing/2014/main" id="{EB28F420-DDD1-5E4A-9513-EAE252D759FE}"/>
              </a:ext>
            </a:extLst>
          </p:cNvPr>
          <p:cNvCxnSpPr>
            <a:cxnSpLocks/>
          </p:cNvCxnSpPr>
          <p:nvPr userDrawn="1"/>
        </p:nvCxnSpPr>
        <p:spPr>
          <a:xfrm>
            <a:off x="628651" y="1734062"/>
            <a:ext cx="576398" cy="0"/>
          </a:xfrm>
          <a:prstGeom prst="line">
            <a:avLst/>
          </a:prstGeom>
          <a:ln w="63500"/>
        </p:spPr>
        <p:style>
          <a:lnRef idx="1">
            <a:schemeClr val="accent1"/>
          </a:lnRef>
          <a:fillRef idx="0">
            <a:schemeClr val="accent1"/>
          </a:fillRef>
          <a:effectRef idx="0">
            <a:schemeClr val="accent1"/>
          </a:effectRef>
          <a:fontRef idx="minor">
            <a:schemeClr val="tx1"/>
          </a:fontRef>
        </p:style>
      </p:cxnSp>
      <p:sp>
        <p:nvSpPr>
          <p:cNvPr id="18" name="Content Placeholder 2">
            <a:extLst>
              <a:ext uri="{FF2B5EF4-FFF2-40B4-BE49-F238E27FC236}">
                <a16:creationId xmlns:a16="http://schemas.microsoft.com/office/drawing/2014/main" id="{65D1D7B4-E242-C142-8F5F-F3301CC02498}"/>
              </a:ext>
            </a:extLst>
          </p:cNvPr>
          <p:cNvSpPr>
            <a:spLocks noGrp="1"/>
          </p:cNvSpPr>
          <p:nvPr>
            <p:ph idx="1"/>
          </p:nvPr>
        </p:nvSpPr>
        <p:spPr>
          <a:xfrm>
            <a:off x="628650" y="1962387"/>
            <a:ext cx="4171950" cy="3923407"/>
          </a:xfrm>
        </p:spPr>
        <p:txBody>
          <a:bodyPr/>
          <a:lstStyle>
            <a:lvl1pPr marL="171450" indent="-171450">
              <a:buSzPct val="95000"/>
              <a:buFontTx/>
              <a:buBlip>
                <a:blip r:embed="rId2"/>
              </a:buBlip>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Footer Placeholder 4">
            <a:extLst>
              <a:ext uri="{FF2B5EF4-FFF2-40B4-BE49-F238E27FC236}">
                <a16:creationId xmlns:a16="http://schemas.microsoft.com/office/drawing/2014/main" id="{757E0904-C0C0-C444-8526-10F5A0BCCCC3}"/>
              </a:ext>
            </a:extLst>
          </p:cNvPr>
          <p:cNvSpPr>
            <a:spLocks noGrp="1"/>
          </p:cNvSpPr>
          <p:nvPr>
            <p:ph type="ftr" sz="quarter" idx="3"/>
          </p:nvPr>
        </p:nvSpPr>
        <p:spPr>
          <a:xfrm>
            <a:off x="2126974" y="6441193"/>
            <a:ext cx="6276046" cy="365125"/>
          </a:xfrm>
          <a:prstGeom prst="rect">
            <a:avLst/>
          </a:prstGeom>
        </p:spPr>
        <p:txBody>
          <a:bodyPr vert="horz" lIns="91440" tIns="45720" rIns="91440" bIns="45720" rtlCol="0" anchor="ctr"/>
          <a:lstStyle>
            <a:lvl1pPr algn="l">
              <a:defRPr sz="1050" b="1">
                <a:solidFill>
                  <a:schemeClr val="bg1"/>
                </a:solidFill>
              </a:defRPr>
            </a:lvl1pPr>
          </a:lstStyle>
          <a:p>
            <a:r>
              <a:rPr lang="en-US"/>
              <a:t>Tippie College of Business</a:t>
            </a:r>
            <a:endParaRPr lang="en-US" dirty="0"/>
          </a:p>
        </p:txBody>
      </p:sp>
      <p:pic>
        <p:nvPicPr>
          <p:cNvPr id="13" name="Picture 12">
            <a:extLst>
              <a:ext uri="{FF2B5EF4-FFF2-40B4-BE49-F238E27FC236}">
                <a16:creationId xmlns:a16="http://schemas.microsoft.com/office/drawing/2014/main" id="{D5C05709-C64C-4E48-ADA0-05F2402FBAB3}"/>
              </a:ext>
            </a:extLst>
          </p:cNvPr>
          <p:cNvPicPr>
            <a:picLocks noChangeAspect="1"/>
          </p:cNvPicPr>
          <p:nvPr userDrawn="1"/>
        </p:nvPicPr>
        <p:blipFill>
          <a:blip r:embed="rId3"/>
          <a:stretch>
            <a:fillRect/>
          </a:stretch>
        </p:blipFill>
        <p:spPr>
          <a:xfrm>
            <a:off x="628650" y="6228591"/>
            <a:ext cx="1337151" cy="635147"/>
          </a:xfrm>
          <a:prstGeom prst="rect">
            <a:avLst/>
          </a:prstGeom>
        </p:spPr>
      </p:pic>
    </p:spTree>
    <p:extLst>
      <p:ext uri="{BB962C8B-B14F-4D97-AF65-F5344CB8AC3E}">
        <p14:creationId xmlns:p14="http://schemas.microsoft.com/office/powerpoint/2010/main" val="13380726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hart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D6EBBA0-2B0E-FB4D-B3E3-D6D8CFD2D304}"/>
              </a:ext>
            </a:extLst>
          </p:cNvPr>
          <p:cNvSpPr/>
          <p:nvPr userDrawn="1"/>
        </p:nvSpPr>
        <p:spPr>
          <a:xfrm>
            <a:off x="0" y="6389512"/>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0" i="0" dirty="0">
              <a:latin typeface="Arial" panose="020B0604020202020204" pitchFamily="34" charset="0"/>
            </a:endParaRPr>
          </a:p>
        </p:txBody>
      </p:sp>
      <p:sp>
        <p:nvSpPr>
          <p:cNvPr id="2" name="Title 1">
            <a:extLst>
              <a:ext uri="{FF2B5EF4-FFF2-40B4-BE49-F238E27FC236}">
                <a16:creationId xmlns:a16="http://schemas.microsoft.com/office/drawing/2014/main" id="{045AAEF4-B950-814D-A811-CD17BDDF049C}"/>
              </a:ext>
            </a:extLst>
          </p:cNvPr>
          <p:cNvSpPr>
            <a:spLocks noGrp="1"/>
          </p:cNvSpPr>
          <p:nvPr>
            <p:ph type="title"/>
          </p:nvPr>
        </p:nvSpPr>
        <p:spPr>
          <a:xfrm>
            <a:off x="554509" y="494273"/>
            <a:ext cx="7886700" cy="869089"/>
          </a:xfrm>
        </p:spPr>
        <p:txBody>
          <a:bodyPr/>
          <a:lstStyle/>
          <a:p>
            <a:r>
              <a:rPr lang="en-US"/>
              <a:t>Click to edit Master title style</a:t>
            </a:r>
            <a:endParaRPr lang="en-US" dirty="0"/>
          </a:p>
        </p:txBody>
      </p:sp>
      <p:cxnSp>
        <p:nvCxnSpPr>
          <p:cNvPr id="8" name="Straight Connector 7">
            <a:extLst>
              <a:ext uri="{FF2B5EF4-FFF2-40B4-BE49-F238E27FC236}">
                <a16:creationId xmlns:a16="http://schemas.microsoft.com/office/drawing/2014/main" id="{CBB5BDD8-8221-F040-8AE0-3F33C4E24CA0}"/>
              </a:ext>
            </a:extLst>
          </p:cNvPr>
          <p:cNvCxnSpPr>
            <a:cxnSpLocks/>
          </p:cNvCxnSpPr>
          <p:nvPr userDrawn="1"/>
        </p:nvCxnSpPr>
        <p:spPr>
          <a:xfrm>
            <a:off x="628651" y="1363362"/>
            <a:ext cx="576398" cy="0"/>
          </a:xfrm>
          <a:prstGeom prst="line">
            <a:avLst/>
          </a:prstGeom>
          <a:ln w="63500"/>
        </p:spPr>
        <p:style>
          <a:lnRef idx="1">
            <a:schemeClr val="accent1"/>
          </a:lnRef>
          <a:fillRef idx="0">
            <a:schemeClr val="accent1"/>
          </a:fillRef>
          <a:effectRef idx="0">
            <a:schemeClr val="accent1"/>
          </a:effectRef>
          <a:fontRef idx="minor">
            <a:schemeClr val="tx1"/>
          </a:fontRef>
        </p:style>
      </p:cxnSp>
      <p:sp>
        <p:nvSpPr>
          <p:cNvPr id="5" name="Chart Placeholder 4">
            <a:extLst>
              <a:ext uri="{FF2B5EF4-FFF2-40B4-BE49-F238E27FC236}">
                <a16:creationId xmlns:a16="http://schemas.microsoft.com/office/drawing/2014/main" id="{DF1F65E7-1CB7-3D42-91A9-88DA4E58EB0E}"/>
              </a:ext>
            </a:extLst>
          </p:cNvPr>
          <p:cNvSpPr>
            <a:spLocks noGrp="1"/>
          </p:cNvSpPr>
          <p:nvPr>
            <p:ph type="chart" sz="quarter" idx="10"/>
          </p:nvPr>
        </p:nvSpPr>
        <p:spPr>
          <a:xfrm>
            <a:off x="554510" y="1570038"/>
            <a:ext cx="7886700" cy="4114800"/>
          </a:xfrm>
        </p:spPr>
        <p:txBody>
          <a:bodyPr/>
          <a:lstStyle/>
          <a:p>
            <a:r>
              <a:rPr lang="en-US"/>
              <a:t>Click icon to add chart</a:t>
            </a:r>
            <a:endParaRPr lang="en-US" dirty="0"/>
          </a:p>
        </p:txBody>
      </p:sp>
      <p:sp>
        <p:nvSpPr>
          <p:cNvPr id="9" name="Footer Placeholder 4">
            <a:extLst>
              <a:ext uri="{FF2B5EF4-FFF2-40B4-BE49-F238E27FC236}">
                <a16:creationId xmlns:a16="http://schemas.microsoft.com/office/drawing/2014/main" id="{35D72E00-D5A0-3949-A13A-E74226E1A031}"/>
              </a:ext>
            </a:extLst>
          </p:cNvPr>
          <p:cNvSpPr>
            <a:spLocks noGrp="1"/>
          </p:cNvSpPr>
          <p:nvPr>
            <p:ph type="ftr" sz="quarter" idx="3"/>
          </p:nvPr>
        </p:nvSpPr>
        <p:spPr>
          <a:xfrm>
            <a:off x="2126974" y="6441193"/>
            <a:ext cx="6276046" cy="365125"/>
          </a:xfrm>
          <a:prstGeom prst="rect">
            <a:avLst/>
          </a:prstGeom>
        </p:spPr>
        <p:txBody>
          <a:bodyPr vert="horz" lIns="91440" tIns="45720" rIns="91440" bIns="45720" rtlCol="0" anchor="ctr"/>
          <a:lstStyle>
            <a:lvl1pPr algn="l">
              <a:defRPr sz="1050" b="1">
                <a:solidFill>
                  <a:schemeClr val="bg1"/>
                </a:solidFill>
              </a:defRPr>
            </a:lvl1pPr>
          </a:lstStyle>
          <a:p>
            <a:r>
              <a:rPr lang="en-US"/>
              <a:t>Tippie College of Business</a:t>
            </a:r>
            <a:endParaRPr lang="en-US" dirty="0"/>
          </a:p>
        </p:txBody>
      </p:sp>
      <p:pic>
        <p:nvPicPr>
          <p:cNvPr id="11" name="Picture 10">
            <a:extLst>
              <a:ext uri="{FF2B5EF4-FFF2-40B4-BE49-F238E27FC236}">
                <a16:creationId xmlns:a16="http://schemas.microsoft.com/office/drawing/2014/main" id="{74A12B3D-5C17-A448-B655-A9DD7C2ED828}"/>
              </a:ext>
            </a:extLst>
          </p:cNvPr>
          <p:cNvPicPr>
            <a:picLocks noChangeAspect="1"/>
          </p:cNvPicPr>
          <p:nvPr userDrawn="1"/>
        </p:nvPicPr>
        <p:blipFill>
          <a:blip r:embed="rId2"/>
          <a:stretch>
            <a:fillRect/>
          </a:stretch>
        </p:blipFill>
        <p:spPr>
          <a:xfrm>
            <a:off x="628650" y="6228591"/>
            <a:ext cx="1337151" cy="635147"/>
          </a:xfrm>
          <a:prstGeom prst="rect">
            <a:avLst/>
          </a:prstGeom>
        </p:spPr>
      </p:pic>
    </p:spTree>
    <p:extLst>
      <p:ext uri="{BB962C8B-B14F-4D97-AF65-F5344CB8AC3E}">
        <p14:creationId xmlns:p14="http://schemas.microsoft.com/office/powerpoint/2010/main" val="3142765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5D47C82-65E8-6F4A-93F5-B60D5D90FAEC}"/>
              </a:ext>
            </a:extLst>
          </p:cNvPr>
          <p:cNvSpPr>
            <a:spLocks noGrp="1"/>
          </p:cNvSpPr>
          <p:nvPr>
            <p:ph type="title"/>
          </p:nvPr>
        </p:nvSpPr>
        <p:spPr>
          <a:xfrm>
            <a:off x="628650" y="365126"/>
            <a:ext cx="7886700" cy="8961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0D0A12C-E82E-3F40-8F2F-F914F24F0B62}"/>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70061491"/>
      </p:ext>
    </p:extLst>
  </p:cSld>
  <p:clrMap bg1="lt1" tx1="dk1" bg2="lt2" tx2="dk2" accent1="accent1" accent2="accent2" accent3="accent3" accent4="accent4" accent5="accent5" accent6="accent6" hlink="hlink" folHlink="folHlink"/>
  <p:sldLayoutIdLst>
    <p:sldLayoutId id="2147483656" r:id="rId1"/>
    <p:sldLayoutId id="2147483659" r:id="rId2"/>
    <p:sldLayoutId id="2147483663" r:id="rId3"/>
    <p:sldLayoutId id="2147483661" r:id="rId4"/>
    <p:sldLayoutId id="2147483650" r:id="rId5"/>
    <p:sldLayoutId id="2147483662" r:id="rId6"/>
    <p:sldLayoutId id="2147483654" r:id="rId7"/>
    <p:sldLayoutId id="2147483655" r:id="rId8"/>
    <p:sldLayoutId id="2147483665" r:id="rId9"/>
    <p:sldLayoutId id="2147483664" r:id="rId10"/>
    <p:sldLayoutId id="2147483666" r:id="rId11"/>
  </p:sldLayoutIdLst>
  <p:hf sldNum="0" hdr="0" dt="0"/>
  <p:txStyles>
    <p:titleStyle>
      <a:lvl1pPr algn="l" defTabSz="685800" rtl="0" eaLnBrk="1" latinLnBrk="0" hangingPunct="1">
        <a:lnSpc>
          <a:spcPct val="90000"/>
        </a:lnSpc>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171450" indent="-171450" algn="l" defTabSz="685800" rtl="0" eaLnBrk="1" latinLnBrk="0" hangingPunct="1">
        <a:lnSpc>
          <a:spcPct val="100000"/>
        </a:lnSpc>
        <a:spcBef>
          <a:spcPts val="750"/>
        </a:spcBef>
        <a:buFont typeface="Arial" panose="020B0604020202020204" pitchFamily="34" charset="0"/>
        <a:buChar char="•"/>
        <a:defRPr sz="2100" kern="1200">
          <a:solidFill>
            <a:schemeClr val="tx1"/>
          </a:solidFill>
          <a:latin typeface="Arial" panose="020B0604020202020204" pitchFamily="34" charset="0"/>
          <a:ea typeface="+mn-ea"/>
          <a:cs typeface="Arial" panose="020B0604020202020204" pitchFamily="34" charset="0"/>
        </a:defRPr>
      </a:lvl1pPr>
      <a:lvl2pPr marL="514350" indent="-171450" algn="l" defTabSz="685800" rtl="0" eaLnBrk="1" latinLnBrk="0" hangingPunct="1">
        <a:lnSpc>
          <a:spcPct val="100000"/>
        </a:lnSpc>
        <a:spcBef>
          <a:spcPts val="375"/>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857250" indent="-171450" algn="l" defTabSz="685800" rtl="0" eaLnBrk="1" latinLnBrk="0" hangingPunct="1">
        <a:lnSpc>
          <a:spcPct val="100000"/>
        </a:lnSpc>
        <a:spcBef>
          <a:spcPts val="375"/>
        </a:spcBef>
        <a:buFont typeface="Arial" panose="020B0604020202020204" pitchFamily="34" charset="0"/>
        <a:buChar char="•"/>
        <a:defRPr sz="1500" kern="1200">
          <a:solidFill>
            <a:schemeClr val="tx1"/>
          </a:solidFill>
          <a:latin typeface="Arial" panose="020B0604020202020204" pitchFamily="34" charset="0"/>
          <a:ea typeface="+mn-ea"/>
          <a:cs typeface="Arial" panose="020B0604020202020204" pitchFamily="34" charset="0"/>
        </a:defRPr>
      </a:lvl3pPr>
      <a:lvl4pPr marL="1200150" indent="-171450" algn="l" defTabSz="685800" rtl="0" eaLnBrk="1" latinLnBrk="0" hangingPunct="1">
        <a:lnSpc>
          <a:spcPct val="100000"/>
        </a:lnSpc>
        <a:spcBef>
          <a:spcPts val="375"/>
        </a:spcBef>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4pPr>
      <a:lvl5pPr marL="1543050" indent="-171450" algn="l" defTabSz="685800" rtl="0" eaLnBrk="1" latinLnBrk="0" hangingPunct="1">
        <a:lnSpc>
          <a:spcPct val="100000"/>
        </a:lnSpc>
        <a:spcBef>
          <a:spcPts val="375"/>
        </a:spcBef>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80B23-7308-1745-A1A9-A5522BA49EE8}"/>
              </a:ext>
            </a:extLst>
          </p:cNvPr>
          <p:cNvSpPr>
            <a:spLocks noGrp="1"/>
          </p:cNvSpPr>
          <p:nvPr>
            <p:ph type="ctrTitle"/>
          </p:nvPr>
        </p:nvSpPr>
        <p:spPr/>
        <p:txBody>
          <a:bodyPr/>
          <a:lstStyle/>
          <a:p>
            <a:r>
              <a:rPr lang="en-US" dirty="0"/>
              <a:t>Tippie Business Honor Society</a:t>
            </a:r>
          </a:p>
        </p:txBody>
      </p:sp>
      <p:sp>
        <p:nvSpPr>
          <p:cNvPr id="12" name="Subtitle 11">
            <a:extLst>
              <a:ext uri="{FF2B5EF4-FFF2-40B4-BE49-F238E27FC236}">
                <a16:creationId xmlns:a16="http://schemas.microsoft.com/office/drawing/2014/main" id="{ADA0161C-D166-6E4C-8069-E1FBFE0BE5F2}"/>
              </a:ext>
            </a:extLst>
          </p:cNvPr>
          <p:cNvSpPr>
            <a:spLocks noGrp="1"/>
          </p:cNvSpPr>
          <p:nvPr>
            <p:ph type="subTitle" idx="1"/>
          </p:nvPr>
        </p:nvSpPr>
        <p:spPr>
          <a:xfrm>
            <a:off x="628649" y="4574782"/>
            <a:ext cx="6858000" cy="800105"/>
          </a:xfrm>
        </p:spPr>
        <p:txBody>
          <a:bodyPr>
            <a:normAutofit/>
          </a:bodyPr>
          <a:lstStyle/>
          <a:p>
            <a:r>
              <a:rPr lang="en-US" dirty="0"/>
              <a:t>CHAPTER ARTICLES</a:t>
            </a:r>
          </a:p>
          <a:p>
            <a:r>
              <a:rPr lang="en-US" b="0" dirty="0">
                <a:solidFill>
                  <a:schemeClr val="bg1"/>
                </a:solidFill>
              </a:rPr>
              <a:t>Revised Spring 2021</a:t>
            </a:r>
          </a:p>
        </p:txBody>
      </p:sp>
      <p:sp>
        <p:nvSpPr>
          <p:cNvPr id="5" name="Footer Placeholder 4">
            <a:extLst>
              <a:ext uri="{FF2B5EF4-FFF2-40B4-BE49-F238E27FC236}">
                <a16:creationId xmlns:a16="http://schemas.microsoft.com/office/drawing/2014/main" id="{A71FEB04-6AB2-DD4F-B560-E3674C11A535}"/>
              </a:ext>
            </a:extLst>
          </p:cNvPr>
          <p:cNvSpPr>
            <a:spLocks noGrp="1"/>
          </p:cNvSpPr>
          <p:nvPr>
            <p:ph type="ftr" sz="quarter" idx="3"/>
          </p:nvPr>
        </p:nvSpPr>
        <p:spPr/>
        <p:txBody>
          <a:bodyPr/>
          <a:lstStyle/>
          <a:p>
            <a:r>
              <a:rPr lang="en-US" dirty="0"/>
              <a:t>Tippie College of Business</a:t>
            </a:r>
          </a:p>
        </p:txBody>
      </p:sp>
    </p:spTree>
    <p:extLst>
      <p:ext uri="{BB962C8B-B14F-4D97-AF65-F5344CB8AC3E}">
        <p14:creationId xmlns:p14="http://schemas.microsoft.com/office/powerpoint/2010/main" val="38925108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24588-779E-4C61-AD23-21721C9C8365}"/>
              </a:ext>
            </a:extLst>
          </p:cNvPr>
          <p:cNvSpPr>
            <a:spLocks noGrp="1"/>
          </p:cNvSpPr>
          <p:nvPr>
            <p:ph type="title"/>
          </p:nvPr>
        </p:nvSpPr>
        <p:spPr/>
        <p:txBody>
          <a:bodyPr/>
          <a:lstStyle/>
          <a:p>
            <a:r>
              <a:rPr lang="en-US" dirty="0"/>
              <a:t>Articles of the Tippie Business Honor Society</a:t>
            </a:r>
          </a:p>
        </p:txBody>
      </p:sp>
      <p:sp>
        <p:nvSpPr>
          <p:cNvPr id="3" name="Content Placeholder 2">
            <a:extLst>
              <a:ext uri="{FF2B5EF4-FFF2-40B4-BE49-F238E27FC236}">
                <a16:creationId xmlns:a16="http://schemas.microsoft.com/office/drawing/2014/main" id="{121C2DB7-42D6-4643-810A-F276E7C29B9C}"/>
              </a:ext>
            </a:extLst>
          </p:cNvPr>
          <p:cNvSpPr>
            <a:spLocks noGrp="1"/>
          </p:cNvSpPr>
          <p:nvPr>
            <p:ph idx="1"/>
          </p:nvPr>
        </p:nvSpPr>
        <p:spPr/>
        <p:txBody>
          <a:bodyPr/>
          <a:lstStyle/>
          <a:p>
            <a:pPr>
              <a:buFont typeface="+mj-lt"/>
              <a:buAutoNum type="romanUcPeriod" startAt="7"/>
            </a:pPr>
            <a:r>
              <a:rPr lang="en-US" dirty="0"/>
              <a:t> </a:t>
            </a:r>
            <a:r>
              <a:rPr lang="en-US" b="1" dirty="0"/>
              <a:t>Honors Program Representatives</a:t>
            </a:r>
          </a:p>
          <a:p>
            <a:pPr lvl="1"/>
            <a:r>
              <a:rPr lang="en-US" b="1" dirty="0"/>
              <a:t>Academic Advisor</a:t>
            </a:r>
          </a:p>
          <a:p>
            <a:pPr lvl="2"/>
            <a:r>
              <a:rPr lang="en-US" dirty="0"/>
              <a:t>The Society is aided by a non-voting academic advisor who is normally an advisor from </a:t>
            </a:r>
            <a:r>
              <a:rPr lang="en-US" dirty="0" err="1"/>
              <a:t>Tippie’s</a:t>
            </a:r>
            <a:r>
              <a:rPr lang="en-US" dirty="0"/>
              <a:t> Undergraduate Program Office.</a:t>
            </a:r>
          </a:p>
          <a:p>
            <a:pPr lvl="1"/>
            <a:r>
              <a:rPr lang="en-US" b="1" dirty="0"/>
              <a:t>Honors Ambassadors</a:t>
            </a:r>
          </a:p>
          <a:p>
            <a:pPr lvl="2"/>
            <a:r>
              <a:rPr lang="en-US" dirty="0"/>
              <a:t>The executive committee shall appoint two honors ambassadors to advise and advocate for the Society.</a:t>
            </a:r>
          </a:p>
          <a:p>
            <a:pPr lvl="2"/>
            <a:r>
              <a:rPr lang="en-US" dirty="0"/>
              <a:t>Honors ambassadors shall focus their work on Honors in the Major support, which could include helping with information sessions, visiting honors sections to promote Honors in the Major, peer advising, and/or planning social events for students working on a thesis. </a:t>
            </a:r>
          </a:p>
          <a:p>
            <a:pPr lvl="2"/>
            <a:r>
              <a:rPr lang="en-US" dirty="0"/>
              <a:t>Ambassadors will represent Honors in the Major efforts as non-voting participants at meetings of the Society’s executive committee.</a:t>
            </a:r>
          </a:p>
        </p:txBody>
      </p:sp>
      <p:sp>
        <p:nvSpPr>
          <p:cNvPr id="4" name="Footer Placeholder 3">
            <a:extLst>
              <a:ext uri="{FF2B5EF4-FFF2-40B4-BE49-F238E27FC236}">
                <a16:creationId xmlns:a16="http://schemas.microsoft.com/office/drawing/2014/main" id="{3966FB93-169B-4C00-B811-BD781BB56E4A}"/>
              </a:ext>
            </a:extLst>
          </p:cNvPr>
          <p:cNvSpPr>
            <a:spLocks noGrp="1"/>
          </p:cNvSpPr>
          <p:nvPr>
            <p:ph type="ftr" sz="quarter" idx="3"/>
          </p:nvPr>
        </p:nvSpPr>
        <p:spPr/>
        <p:txBody>
          <a:bodyPr/>
          <a:lstStyle/>
          <a:p>
            <a:r>
              <a:rPr lang="en-US"/>
              <a:t>Tippie College of Business</a:t>
            </a:r>
            <a:endParaRPr lang="en-US" dirty="0"/>
          </a:p>
        </p:txBody>
      </p:sp>
    </p:spTree>
    <p:extLst>
      <p:ext uri="{BB962C8B-B14F-4D97-AF65-F5344CB8AC3E}">
        <p14:creationId xmlns:p14="http://schemas.microsoft.com/office/powerpoint/2010/main" val="18725297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24588-779E-4C61-AD23-21721C9C8365}"/>
              </a:ext>
            </a:extLst>
          </p:cNvPr>
          <p:cNvSpPr>
            <a:spLocks noGrp="1"/>
          </p:cNvSpPr>
          <p:nvPr>
            <p:ph type="title"/>
          </p:nvPr>
        </p:nvSpPr>
        <p:spPr/>
        <p:txBody>
          <a:bodyPr/>
          <a:lstStyle/>
          <a:p>
            <a:r>
              <a:rPr lang="en-US" dirty="0"/>
              <a:t>Articles of the Tippie Business Honor Society</a:t>
            </a:r>
          </a:p>
        </p:txBody>
      </p:sp>
      <p:sp>
        <p:nvSpPr>
          <p:cNvPr id="3" name="Content Placeholder 2">
            <a:extLst>
              <a:ext uri="{FF2B5EF4-FFF2-40B4-BE49-F238E27FC236}">
                <a16:creationId xmlns:a16="http://schemas.microsoft.com/office/drawing/2014/main" id="{121C2DB7-42D6-4643-810A-F276E7C29B9C}"/>
              </a:ext>
            </a:extLst>
          </p:cNvPr>
          <p:cNvSpPr>
            <a:spLocks noGrp="1"/>
          </p:cNvSpPr>
          <p:nvPr>
            <p:ph idx="1"/>
          </p:nvPr>
        </p:nvSpPr>
        <p:spPr/>
        <p:txBody>
          <a:bodyPr>
            <a:normAutofit fontScale="85000" lnSpcReduction="20000"/>
          </a:bodyPr>
          <a:lstStyle/>
          <a:p>
            <a:pPr marL="0" indent="0">
              <a:buNone/>
            </a:pPr>
            <a:r>
              <a:rPr lang="en-US" sz="1900" dirty="0"/>
              <a:t>VIII. </a:t>
            </a:r>
            <a:r>
              <a:rPr lang="en-US" sz="1900" b="1" dirty="0"/>
              <a:t>Executive Committee</a:t>
            </a:r>
          </a:p>
          <a:p>
            <a:pPr lvl="1"/>
            <a:r>
              <a:rPr lang="en-US" sz="1500" dirty="0"/>
              <a:t>The executive committee shall consist of the faculty advisor, president, vice-president, secretary and treasurer.</a:t>
            </a:r>
          </a:p>
          <a:p>
            <a:pPr lvl="1"/>
            <a:r>
              <a:rPr lang="en-US" sz="1500" dirty="0"/>
              <a:t>The executive committee shall supervise the affairs of the society between membership meetings, make recommendations to the membership regarding the Society’s affairs and perform duties as prescribed by the Society's articles.</a:t>
            </a:r>
          </a:p>
          <a:p>
            <a:pPr lvl="1"/>
            <a:r>
              <a:rPr lang="en-US" sz="1500" dirty="0"/>
              <a:t>The executive committee is responsible for ensuring that the Society follows TCOB and The University of Iowa policies.</a:t>
            </a:r>
          </a:p>
          <a:p>
            <a:pPr lvl="1"/>
            <a:r>
              <a:rPr lang="en-US" sz="1500" dirty="0"/>
              <a:t>Executive Committee members are expected to attend at least 75% of all scheduled meetings.</a:t>
            </a:r>
          </a:p>
          <a:p>
            <a:pPr lvl="1"/>
            <a:r>
              <a:rPr lang="en-US" sz="1500" dirty="0"/>
              <a:t>Honors Program Representatives shall advise the executive committee.</a:t>
            </a:r>
          </a:p>
          <a:p>
            <a:pPr lvl="1"/>
            <a:r>
              <a:rPr lang="en-US" sz="1500" dirty="0"/>
              <a:t>Minutes of the Executive Committee will be written and posted by the Secretary in the Society’s website.</a:t>
            </a:r>
          </a:p>
          <a:p>
            <a:pPr lvl="1"/>
            <a:endParaRPr lang="en-US" sz="1400" dirty="0"/>
          </a:p>
          <a:p>
            <a:pPr marL="0" indent="0">
              <a:buNone/>
            </a:pPr>
            <a:r>
              <a:rPr lang="en-US" sz="1900" dirty="0"/>
              <a:t>IX. </a:t>
            </a:r>
            <a:r>
              <a:rPr lang="en-US" sz="1900" b="1" dirty="0"/>
              <a:t>Standing Committees</a:t>
            </a:r>
          </a:p>
          <a:p>
            <a:pPr lvl="1"/>
            <a:r>
              <a:rPr lang="en-US" sz="1500" dirty="0"/>
              <a:t>The executive committee may appoint members to standing committees, such as an academic committee, professional development committee, service committee, and/or social committee to plan and execute Society functions.</a:t>
            </a:r>
          </a:p>
          <a:p>
            <a:pPr lvl="1"/>
            <a:r>
              <a:rPr lang="en-US" sz="1500" dirty="0"/>
              <a:t>The Society’s vice president shall serve as a liaison between the executive committee and standing committees.</a:t>
            </a:r>
          </a:p>
        </p:txBody>
      </p:sp>
      <p:sp>
        <p:nvSpPr>
          <p:cNvPr id="4" name="Footer Placeholder 3">
            <a:extLst>
              <a:ext uri="{FF2B5EF4-FFF2-40B4-BE49-F238E27FC236}">
                <a16:creationId xmlns:a16="http://schemas.microsoft.com/office/drawing/2014/main" id="{3966FB93-169B-4C00-B811-BD781BB56E4A}"/>
              </a:ext>
            </a:extLst>
          </p:cNvPr>
          <p:cNvSpPr>
            <a:spLocks noGrp="1"/>
          </p:cNvSpPr>
          <p:nvPr>
            <p:ph type="ftr" sz="quarter" idx="3"/>
          </p:nvPr>
        </p:nvSpPr>
        <p:spPr/>
        <p:txBody>
          <a:bodyPr/>
          <a:lstStyle/>
          <a:p>
            <a:r>
              <a:rPr lang="en-US"/>
              <a:t>Tippie College of Business</a:t>
            </a:r>
            <a:endParaRPr lang="en-US" dirty="0"/>
          </a:p>
        </p:txBody>
      </p:sp>
    </p:spTree>
    <p:extLst>
      <p:ext uri="{BB962C8B-B14F-4D97-AF65-F5344CB8AC3E}">
        <p14:creationId xmlns:p14="http://schemas.microsoft.com/office/powerpoint/2010/main" val="7873366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24588-779E-4C61-AD23-21721C9C8365}"/>
              </a:ext>
            </a:extLst>
          </p:cNvPr>
          <p:cNvSpPr>
            <a:spLocks noGrp="1"/>
          </p:cNvSpPr>
          <p:nvPr>
            <p:ph type="title"/>
          </p:nvPr>
        </p:nvSpPr>
        <p:spPr/>
        <p:txBody>
          <a:bodyPr/>
          <a:lstStyle/>
          <a:p>
            <a:r>
              <a:rPr lang="en-US" dirty="0"/>
              <a:t>Articles of the Tippie Business Honor Society</a:t>
            </a:r>
          </a:p>
        </p:txBody>
      </p:sp>
      <p:sp>
        <p:nvSpPr>
          <p:cNvPr id="3" name="Content Placeholder 2">
            <a:extLst>
              <a:ext uri="{FF2B5EF4-FFF2-40B4-BE49-F238E27FC236}">
                <a16:creationId xmlns:a16="http://schemas.microsoft.com/office/drawing/2014/main" id="{121C2DB7-42D6-4643-810A-F276E7C29B9C}"/>
              </a:ext>
            </a:extLst>
          </p:cNvPr>
          <p:cNvSpPr>
            <a:spLocks noGrp="1"/>
          </p:cNvSpPr>
          <p:nvPr>
            <p:ph idx="1"/>
          </p:nvPr>
        </p:nvSpPr>
        <p:spPr/>
        <p:txBody>
          <a:bodyPr>
            <a:normAutofit fontScale="62500" lnSpcReduction="20000"/>
          </a:bodyPr>
          <a:lstStyle/>
          <a:p>
            <a:pPr marL="0" indent="0">
              <a:buNone/>
            </a:pPr>
            <a:r>
              <a:rPr lang="en-US" sz="2900" dirty="0"/>
              <a:t>X.  </a:t>
            </a:r>
            <a:r>
              <a:rPr lang="en-US" sz="2900" b="1" dirty="0"/>
              <a:t>Membership Meetings of the Society</a:t>
            </a:r>
          </a:p>
          <a:p>
            <a:pPr lvl="1"/>
            <a:r>
              <a:rPr lang="en-US" sz="2200" dirty="0"/>
              <a:t>The Society shall have monthly membership meetings during the school year on days designated by the executive committee. </a:t>
            </a:r>
          </a:p>
          <a:p>
            <a:pPr lvl="1"/>
            <a:r>
              <a:rPr lang="en-US" sz="2200" dirty="0"/>
              <a:t>The Society’s President, faculty advisor or a majority vote of the executive committee can call for special meetings as needed.</a:t>
            </a:r>
          </a:p>
          <a:p>
            <a:pPr lvl="1"/>
            <a:r>
              <a:rPr lang="en-US" sz="2200" dirty="0"/>
              <a:t>The executive committee will send out a schedule of the semester’s events at the beginning of the semester.</a:t>
            </a:r>
          </a:p>
          <a:p>
            <a:pPr lvl="1"/>
            <a:endParaRPr lang="en-US" dirty="0"/>
          </a:p>
          <a:p>
            <a:pPr marL="0" indent="0">
              <a:buNone/>
            </a:pPr>
            <a:r>
              <a:rPr lang="en-US" sz="2900" dirty="0"/>
              <a:t>XI.  </a:t>
            </a:r>
            <a:r>
              <a:rPr lang="en-US" sz="2900" b="1" dirty="0"/>
              <a:t>Society Activities</a:t>
            </a:r>
          </a:p>
          <a:p>
            <a:pPr lvl="1"/>
            <a:r>
              <a:rPr lang="en-US" sz="2200" dirty="0"/>
              <a:t>The Society shall identify and execute one or more service learning projects each year.</a:t>
            </a:r>
          </a:p>
          <a:p>
            <a:pPr lvl="1"/>
            <a:r>
              <a:rPr lang="en-US" sz="2200" dirty="0"/>
              <a:t>The Society shall organize activities that enhance member relations with faculty, promote business ethics and social responsibility, provide networking opportunities with the business community and promote closer personal relationships among Society members.</a:t>
            </a:r>
          </a:p>
          <a:p>
            <a:pPr lvl="1"/>
            <a:endParaRPr lang="en-US" dirty="0"/>
          </a:p>
          <a:p>
            <a:pPr marL="0" indent="0">
              <a:buNone/>
            </a:pPr>
            <a:r>
              <a:rPr lang="en-US" sz="2900" dirty="0"/>
              <a:t>XII.  </a:t>
            </a:r>
            <a:r>
              <a:rPr lang="en-US" sz="2900" b="1" dirty="0"/>
              <a:t>Discipline and Dismissal</a:t>
            </a:r>
          </a:p>
          <a:p>
            <a:pPr lvl="1"/>
            <a:r>
              <a:rPr lang="en-US" sz="2200" dirty="0"/>
              <a:t>Decisions about discipline and dismissal will follow Tippie policy. </a:t>
            </a:r>
          </a:p>
          <a:p>
            <a:pPr lvl="1"/>
            <a:r>
              <a:rPr lang="en-US" sz="2200" dirty="0"/>
              <a:t>Discipline and dismissal decisions will be made by the faculty advisor in consultation with the executive committee and the Associate Dean of Undergraduate Programs.</a:t>
            </a:r>
          </a:p>
        </p:txBody>
      </p:sp>
      <p:sp>
        <p:nvSpPr>
          <p:cNvPr id="4" name="Footer Placeholder 3">
            <a:extLst>
              <a:ext uri="{FF2B5EF4-FFF2-40B4-BE49-F238E27FC236}">
                <a16:creationId xmlns:a16="http://schemas.microsoft.com/office/drawing/2014/main" id="{3966FB93-169B-4C00-B811-BD781BB56E4A}"/>
              </a:ext>
            </a:extLst>
          </p:cNvPr>
          <p:cNvSpPr>
            <a:spLocks noGrp="1"/>
          </p:cNvSpPr>
          <p:nvPr>
            <p:ph type="ftr" sz="quarter" idx="3"/>
          </p:nvPr>
        </p:nvSpPr>
        <p:spPr/>
        <p:txBody>
          <a:bodyPr/>
          <a:lstStyle/>
          <a:p>
            <a:r>
              <a:rPr lang="en-US"/>
              <a:t>Tippie College of Business</a:t>
            </a:r>
            <a:endParaRPr lang="en-US" dirty="0"/>
          </a:p>
        </p:txBody>
      </p:sp>
    </p:spTree>
    <p:extLst>
      <p:ext uri="{BB962C8B-B14F-4D97-AF65-F5344CB8AC3E}">
        <p14:creationId xmlns:p14="http://schemas.microsoft.com/office/powerpoint/2010/main" val="18245627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24588-779E-4C61-AD23-21721C9C8365}"/>
              </a:ext>
            </a:extLst>
          </p:cNvPr>
          <p:cNvSpPr>
            <a:spLocks noGrp="1"/>
          </p:cNvSpPr>
          <p:nvPr>
            <p:ph type="title"/>
          </p:nvPr>
        </p:nvSpPr>
        <p:spPr/>
        <p:txBody>
          <a:bodyPr/>
          <a:lstStyle/>
          <a:p>
            <a:r>
              <a:rPr lang="en-US" dirty="0"/>
              <a:t>Articles of the Tippie Business Honor Society</a:t>
            </a:r>
          </a:p>
        </p:txBody>
      </p:sp>
      <p:sp>
        <p:nvSpPr>
          <p:cNvPr id="3" name="Content Placeholder 2">
            <a:extLst>
              <a:ext uri="{FF2B5EF4-FFF2-40B4-BE49-F238E27FC236}">
                <a16:creationId xmlns:a16="http://schemas.microsoft.com/office/drawing/2014/main" id="{121C2DB7-42D6-4643-810A-F276E7C29B9C}"/>
              </a:ext>
            </a:extLst>
          </p:cNvPr>
          <p:cNvSpPr>
            <a:spLocks noGrp="1"/>
          </p:cNvSpPr>
          <p:nvPr>
            <p:ph idx="1"/>
          </p:nvPr>
        </p:nvSpPr>
        <p:spPr/>
        <p:txBody>
          <a:bodyPr>
            <a:normAutofit fontScale="92500" lnSpcReduction="20000"/>
          </a:bodyPr>
          <a:lstStyle/>
          <a:p>
            <a:pPr marL="0" indent="0">
              <a:buNone/>
            </a:pPr>
            <a:r>
              <a:rPr lang="en-US" dirty="0"/>
              <a:t>XIII.  </a:t>
            </a:r>
            <a:r>
              <a:rPr lang="en-US" b="1" dirty="0"/>
              <a:t>Parliamentary Procedure</a:t>
            </a:r>
          </a:p>
          <a:p>
            <a:pPr lvl="1"/>
            <a:r>
              <a:rPr lang="en-US" dirty="0"/>
              <a:t>Society meetings shall follow the rules contained in the current edition of Robert’s Rules of Order Newly Revised.</a:t>
            </a:r>
          </a:p>
          <a:p>
            <a:pPr lvl="1"/>
            <a:r>
              <a:rPr lang="en-US" dirty="0"/>
              <a:t>The president or meeting chairperson can suspend or amend Robert’s Rules as needed.</a:t>
            </a:r>
          </a:p>
          <a:p>
            <a:pPr marL="457200" lvl="1" indent="0">
              <a:buNone/>
            </a:pPr>
            <a:endParaRPr lang="en-US" dirty="0"/>
          </a:p>
          <a:p>
            <a:pPr marL="0" indent="0">
              <a:buNone/>
            </a:pPr>
            <a:r>
              <a:rPr lang="en-US" dirty="0"/>
              <a:t>XIV.  </a:t>
            </a:r>
            <a:r>
              <a:rPr lang="en-US" b="1" dirty="0"/>
              <a:t>Amendments</a:t>
            </a:r>
          </a:p>
          <a:p>
            <a:pPr lvl="1"/>
            <a:r>
              <a:rPr lang="en-US" dirty="0"/>
              <a:t>Proposed amendments to these articles—excluding membership amendments, which will be determined by the executive committee—must be presented in writing to the Society president by the faculty advisor or any Society member at least 10 days before a scheduled meeting of members.</a:t>
            </a:r>
          </a:p>
          <a:p>
            <a:pPr lvl="1"/>
            <a:r>
              <a:rPr lang="en-US" dirty="0"/>
              <a:t>The proposed amendment will be adopted by a two-thirds vote by a quorum of members.</a:t>
            </a:r>
          </a:p>
          <a:p>
            <a:pPr lvl="1"/>
            <a:r>
              <a:rPr lang="en-US" dirty="0"/>
              <a:t>Approved amendments are subject to final approval by the Associate Dean of Undergraduate Programs.</a:t>
            </a:r>
          </a:p>
        </p:txBody>
      </p:sp>
      <p:sp>
        <p:nvSpPr>
          <p:cNvPr id="4" name="Footer Placeholder 3">
            <a:extLst>
              <a:ext uri="{FF2B5EF4-FFF2-40B4-BE49-F238E27FC236}">
                <a16:creationId xmlns:a16="http://schemas.microsoft.com/office/drawing/2014/main" id="{3966FB93-169B-4C00-B811-BD781BB56E4A}"/>
              </a:ext>
            </a:extLst>
          </p:cNvPr>
          <p:cNvSpPr>
            <a:spLocks noGrp="1"/>
          </p:cNvSpPr>
          <p:nvPr>
            <p:ph type="ftr" sz="quarter" idx="3"/>
          </p:nvPr>
        </p:nvSpPr>
        <p:spPr/>
        <p:txBody>
          <a:bodyPr/>
          <a:lstStyle/>
          <a:p>
            <a:r>
              <a:rPr lang="en-US"/>
              <a:t>Tippie College of Business</a:t>
            </a:r>
            <a:endParaRPr lang="en-US" dirty="0"/>
          </a:p>
        </p:txBody>
      </p:sp>
    </p:spTree>
    <p:extLst>
      <p:ext uri="{BB962C8B-B14F-4D97-AF65-F5344CB8AC3E}">
        <p14:creationId xmlns:p14="http://schemas.microsoft.com/office/powerpoint/2010/main" val="18862758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3335346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CAC19D-673F-3345-BD04-606C8275C6EF}"/>
              </a:ext>
            </a:extLst>
          </p:cNvPr>
          <p:cNvSpPr>
            <a:spLocks noGrp="1"/>
          </p:cNvSpPr>
          <p:nvPr>
            <p:ph type="title"/>
          </p:nvPr>
        </p:nvSpPr>
        <p:spPr/>
        <p:txBody>
          <a:bodyPr/>
          <a:lstStyle/>
          <a:p>
            <a:r>
              <a:rPr lang="en-US" dirty="0"/>
              <a:t>Tippie Business Honor Society</a:t>
            </a:r>
          </a:p>
        </p:txBody>
      </p:sp>
      <p:sp>
        <p:nvSpPr>
          <p:cNvPr id="3" name="Content Placeholder 2">
            <a:extLst>
              <a:ext uri="{FF2B5EF4-FFF2-40B4-BE49-F238E27FC236}">
                <a16:creationId xmlns:a16="http://schemas.microsoft.com/office/drawing/2014/main" id="{45F38EF3-4160-274C-BC55-60E4EA50D7E9}"/>
              </a:ext>
            </a:extLst>
          </p:cNvPr>
          <p:cNvSpPr>
            <a:spLocks noGrp="1"/>
          </p:cNvSpPr>
          <p:nvPr>
            <p:ph idx="1"/>
          </p:nvPr>
        </p:nvSpPr>
        <p:spPr/>
        <p:txBody>
          <a:bodyPr/>
          <a:lstStyle/>
          <a:p>
            <a:pPr defTabSz="685800" eaLnBrk="1" hangingPunct="1">
              <a:lnSpc>
                <a:spcPct val="90000"/>
              </a:lnSpc>
              <a:spcAft>
                <a:spcPts val="600"/>
              </a:spcAft>
            </a:pPr>
            <a:r>
              <a:rPr lang="en-US" sz="2400" kern="1200" dirty="0">
                <a:latin typeface="Arial" panose="020B0604020202020204" pitchFamily="34" charset="0"/>
                <a:ea typeface="+mj-ea"/>
                <a:cs typeface="Arial" panose="020B0604020202020204" pitchFamily="34" charset="0"/>
              </a:rPr>
              <a:t>Dedicated to advancing principled leadership and outstanding achievement in business and communities.</a:t>
            </a:r>
          </a:p>
        </p:txBody>
      </p:sp>
      <p:sp>
        <p:nvSpPr>
          <p:cNvPr id="4" name="Footer Placeholder 3">
            <a:extLst>
              <a:ext uri="{FF2B5EF4-FFF2-40B4-BE49-F238E27FC236}">
                <a16:creationId xmlns:a16="http://schemas.microsoft.com/office/drawing/2014/main" id="{C9CFD90C-D35E-A74B-9467-F745564F8451}"/>
              </a:ext>
            </a:extLst>
          </p:cNvPr>
          <p:cNvSpPr>
            <a:spLocks noGrp="1"/>
          </p:cNvSpPr>
          <p:nvPr>
            <p:ph type="ftr" sz="quarter" idx="3"/>
          </p:nvPr>
        </p:nvSpPr>
        <p:spPr/>
        <p:txBody>
          <a:bodyPr/>
          <a:lstStyle/>
          <a:p>
            <a:r>
              <a:rPr lang="en-US"/>
              <a:t>Tippie College of Business</a:t>
            </a:r>
            <a:endParaRPr lang="en-US" dirty="0"/>
          </a:p>
        </p:txBody>
      </p:sp>
      <p:pic>
        <p:nvPicPr>
          <p:cNvPr id="5" name="Picture 4">
            <a:extLst>
              <a:ext uri="{FF2B5EF4-FFF2-40B4-BE49-F238E27FC236}">
                <a16:creationId xmlns:a16="http://schemas.microsoft.com/office/drawing/2014/main" id="{D6E67D51-CFBE-4553-9F85-FBB081112DB6}"/>
              </a:ext>
            </a:extLst>
          </p:cNvPr>
          <p:cNvPicPr>
            <a:picLocks noChangeAspect="1"/>
          </p:cNvPicPr>
          <p:nvPr/>
        </p:nvPicPr>
        <p:blipFill>
          <a:blip r:embed="rId2"/>
          <a:stretch>
            <a:fillRect/>
          </a:stretch>
        </p:blipFill>
        <p:spPr>
          <a:xfrm>
            <a:off x="1" y="2599528"/>
            <a:ext cx="9144000" cy="2373019"/>
          </a:xfrm>
          <a:prstGeom prst="rect">
            <a:avLst/>
          </a:prstGeom>
        </p:spPr>
      </p:pic>
    </p:spTree>
    <p:extLst>
      <p:ext uri="{BB962C8B-B14F-4D97-AF65-F5344CB8AC3E}">
        <p14:creationId xmlns:p14="http://schemas.microsoft.com/office/powerpoint/2010/main" val="25455208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D3825D0-677B-4245-A411-03E055D05134}"/>
              </a:ext>
            </a:extLst>
          </p:cNvPr>
          <p:cNvSpPr>
            <a:spLocks noGrp="1"/>
          </p:cNvSpPr>
          <p:nvPr>
            <p:ph type="title"/>
          </p:nvPr>
        </p:nvSpPr>
        <p:spPr/>
        <p:txBody>
          <a:bodyPr/>
          <a:lstStyle/>
          <a:p>
            <a:r>
              <a:rPr lang="en-US" dirty="0"/>
              <a:t>Horatio Alger Award</a:t>
            </a:r>
          </a:p>
        </p:txBody>
      </p:sp>
      <p:sp>
        <p:nvSpPr>
          <p:cNvPr id="21" name="Content Placeholder 20">
            <a:extLst>
              <a:ext uri="{FF2B5EF4-FFF2-40B4-BE49-F238E27FC236}">
                <a16:creationId xmlns:a16="http://schemas.microsoft.com/office/drawing/2014/main" id="{03FE1F19-7AB9-134B-973C-FC245D94048A}"/>
              </a:ext>
            </a:extLst>
          </p:cNvPr>
          <p:cNvSpPr>
            <a:spLocks noGrp="1"/>
          </p:cNvSpPr>
          <p:nvPr>
            <p:ph idx="1"/>
          </p:nvPr>
        </p:nvSpPr>
        <p:spPr/>
        <p:txBody>
          <a:bodyPr>
            <a:normAutofit/>
          </a:bodyPr>
          <a:lstStyle/>
          <a:p>
            <a:r>
              <a:rPr lang="en-US" dirty="0"/>
              <a:t>The Tippie Business Honor Society is modeled on the criteria for conferring the Horatio Alger Award.  This prestigious recognition was conferred on Henry B. Tippie in 1996. The award recognized his lifetime of achievements that symbolize our Society’s values, including:</a:t>
            </a:r>
          </a:p>
          <a:p>
            <a:pPr lvl="1"/>
            <a:r>
              <a:rPr lang="en-US" dirty="0"/>
              <a:t>Personal initiative and perseverance</a:t>
            </a:r>
          </a:p>
          <a:p>
            <a:pPr lvl="1"/>
            <a:r>
              <a:rPr lang="en-US" dirty="0"/>
              <a:t>Leadership and commitment to excellence</a:t>
            </a:r>
          </a:p>
          <a:p>
            <a:pPr lvl="1"/>
            <a:r>
              <a:rPr lang="en-US" dirty="0"/>
              <a:t>Belief in the free-enterprise system and the importance of higher education</a:t>
            </a:r>
          </a:p>
          <a:p>
            <a:pPr lvl="1"/>
            <a:r>
              <a:rPr lang="en-US" dirty="0"/>
              <a:t>Community service</a:t>
            </a:r>
          </a:p>
          <a:p>
            <a:pPr lvl="1"/>
            <a:r>
              <a:rPr lang="en-US" dirty="0"/>
              <a:t>A vision and determination to achieve a better future.</a:t>
            </a:r>
          </a:p>
          <a:p>
            <a:endParaRPr lang="en-US" dirty="0"/>
          </a:p>
          <a:p>
            <a:endParaRPr lang="en-US" dirty="0"/>
          </a:p>
        </p:txBody>
      </p:sp>
      <p:sp>
        <p:nvSpPr>
          <p:cNvPr id="4" name="Footer Placeholder 3">
            <a:extLst>
              <a:ext uri="{FF2B5EF4-FFF2-40B4-BE49-F238E27FC236}">
                <a16:creationId xmlns:a16="http://schemas.microsoft.com/office/drawing/2014/main" id="{2CFA9292-CE58-5E47-83D1-5411D80290FD}"/>
              </a:ext>
            </a:extLst>
          </p:cNvPr>
          <p:cNvSpPr>
            <a:spLocks noGrp="1"/>
          </p:cNvSpPr>
          <p:nvPr>
            <p:ph type="ftr" sz="quarter" idx="3"/>
          </p:nvPr>
        </p:nvSpPr>
        <p:spPr/>
        <p:txBody>
          <a:bodyPr/>
          <a:lstStyle/>
          <a:p>
            <a:r>
              <a:rPr lang="en-US"/>
              <a:t>Tippie College of Business</a:t>
            </a:r>
            <a:endParaRPr lang="en-US" dirty="0"/>
          </a:p>
        </p:txBody>
      </p:sp>
    </p:spTree>
    <p:extLst>
      <p:ext uri="{BB962C8B-B14F-4D97-AF65-F5344CB8AC3E}">
        <p14:creationId xmlns:p14="http://schemas.microsoft.com/office/powerpoint/2010/main" val="15509218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CFA752-2E61-408E-9593-40461CB7273A}"/>
              </a:ext>
            </a:extLst>
          </p:cNvPr>
          <p:cNvSpPr>
            <a:spLocks noGrp="1"/>
          </p:cNvSpPr>
          <p:nvPr>
            <p:ph type="title"/>
          </p:nvPr>
        </p:nvSpPr>
        <p:spPr/>
        <p:txBody>
          <a:bodyPr/>
          <a:lstStyle/>
          <a:p>
            <a:r>
              <a:rPr lang="en-US" dirty="0"/>
              <a:t>Articles of the Tippie Business Honor Society</a:t>
            </a:r>
          </a:p>
        </p:txBody>
      </p:sp>
      <p:sp>
        <p:nvSpPr>
          <p:cNvPr id="3" name="Content Placeholder 2">
            <a:extLst>
              <a:ext uri="{FF2B5EF4-FFF2-40B4-BE49-F238E27FC236}">
                <a16:creationId xmlns:a16="http://schemas.microsoft.com/office/drawing/2014/main" id="{2271947B-7AFF-4D0F-95C6-641C817AD171}"/>
              </a:ext>
            </a:extLst>
          </p:cNvPr>
          <p:cNvSpPr>
            <a:spLocks noGrp="1"/>
          </p:cNvSpPr>
          <p:nvPr>
            <p:ph idx="1"/>
          </p:nvPr>
        </p:nvSpPr>
        <p:spPr/>
        <p:txBody>
          <a:bodyPr>
            <a:normAutofit/>
          </a:bodyPr>
          <a:lstStyle/>
          <a:p>
            <a:pPr marL="514350" indent="-514350">
              <a:buClrTx/>
              <a:buSzPct val="100000"/>
              <a:buFont typeface="+mj-lt"/>
              <a:buAutoNum type="romanUcPeriod"/>
            </a:pPr>
            <a:r>
              <a:rPr lang="en-US" b="1" dirty="0"/>
              <a:t>Name</a:t>
            </a:r>
          </a:p>
          <a:p>
            <a:pPr lvl="1">
              <a:buClrTx/>
            </a:pPr>
            <a:r>
              <a:rPr lang="en-US" dirty="0"/>
              <a:t>The name of this organization shall be </a:t>
            </a:r>
            <a:r>
              <a:rPr lang="en-US" i="1" dirty="0"/>
              <a:t>The Tippie Business Honor Society</a:t>
            </a:r>
            <a:r>
              <a:rPr lang="en-US" dirty="0"/>
              <a:t>.</a:t>
            </a:r>
          </a:p>
          <a:p>
            <a:pPr marL="514350" indent="-514350">
              <a:buFont typeface="+mj-lt"/>
              <a:buAutoNum type="romanUcPeriod" startAt="2"/>
            </a:pPr>
            <a:r>
              <a:rPr lang="en-US" b="1" dirty="0"/>
              <a:t>Purpose</a:t>
            </a:r>
          </a:p>
          <a:p>
            <a:pPr lvl="1"/>
            <a:r>
              <a:rPr lang="en-US" dirty="0"/>
              <a:t>The objectives of this organization are to:</a:t>
            </a:r>
          </a:p>
          <a:p>
            <a:pPr lvl="2"/>
            <a:r>
              <a:rPr lang="en-US" dirty="0"/>
              <a:t>Promote and recognize outstanding achievement in business education.</a:t>
            </a:r>
          </a:p>
          <a:p>
            <a:pPr lvl="2"/>
            <a:r>
              <a:rPr lang="en-US" dirty="0"/>
              <a:t>Develop leadership skills among Society members.</a:t>
            </a:r>
          </a:p>
          <a:p>
            <a:pPr lvl="2"/>
            <a:r>
              <a:rPr lang="en-US" dirty="0"/>
              <a:t>Foster a deeper appreciation for social responsibility and ethics in business.</a:t>
            </a:r>
          </a:p>
          <a:p>
            <a:pPr lvl="2"/>
            <a:r>
              <a:rPr lang="en-US" dirty="0"/>
              <a:t>Provide opportunities to meet faculty and learn about their research interests.</a:t>
            </a:r>
          </a:p>
          <a:p>
            <a:pPr lvl="2"/>
            <a:r>
              <a:rPr lang="en-US" dirty="0"/>
              <a:t>Encourage curiosity, research and other intellectual pursuits regarding business and broader social issues.</a:t>
            </a:r>
          </a:p>
          <a:p>
            <a:pPr lvl="2"/>
            <a:r>
              <a:rPr lang="en-US" dirty="0"/>
              <a:t>Create opportunities to develop friendships and relationships among future business leaders.</a:t>
            </a:r>
          </a:p>
          <a:p>
            <a:endParaRPr lang="en-US" dirty="0"/>
          </a:p>
        </p:txBody>
      </p:sp>
      <p:sp>
        <p:nvSpPr>
          <p:cNvPr id="4" name="Footer Placeholder 3">
            <a:extLst>
              <a:ext uri="{FF2B5EF4-FFF2-40B4-BE49-F238E27FC236}">
                <a16:creationId xmlns:a16="http://schemas.microsoft.com/office/drawing/2014/main" id="{8D2EAEF2-5597-4EA1-AB18-67F9CC7AB8F7}"/>
              </a:ext>
            </a:extLst>
          </p:cNvPr>
          <p:cNvSpPr>
            <a:spLocks noGrp="1"/>
          </p:cNvSpPr>
          <p:nvPr>
            <p:ph type="ftr" sz="quarter" idx="3"/>
          </p:nvPr>
        </p:nvSpPr>
        <p:spPr/>
        <p:txBody>
          <a:bodyPr/>
          <a:lstStyle/>
          <a:p>
            <a:r>
              <a:rPr lang="en-US"/>
              <a:t>Tippie College of Business</a:t>
            </a:r>
            <a:endParaRPr lang="en-US" dirty="0"/>
          </a:p>
        </p:txBody>
      </p:sp>
    </p:spTree>
    <p:extLst>
      <p:ext uri="{BB962C8B-B14F-4D97-AF65-F5344CB8AC3E}">
        <p14:creationId xmlns:p14="http://schemas.microsoft.com/office/powerpoint/2010/main" val="15834615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24588-779E-4C61-AD23-21721C9C8365}"/>
              </a:ext>
            </a:extLst>
          </p:cNvPr>
          <p:cNvSpPr>
            <a:spLocks noGrp="1"/>
          </p:cNvSpPr>
          <p:nvPr>
            <p:ph type="title"/>
          </p:nvPr>
        </p:nvSpPr>
        <p:spPr/>
        <p:txBody>
          <a:bodyPr/>
          <a:lstStyle/>
          <a:p>
            <a:r>
              <a:rPr lang="en-US" dirty="0"/>
              <a:t>Articles of the Tippie Business Honor Society</a:t>
            </a:r>
          </a:p>
        </p:txBody>
      </p:sp>
      <p:sp>
        <p:nvSpPr>
          <p:cNvPr id="3" name="Content Placeholder 2">
            <a:extLst>
              <a:ext uri="{FF2B5EF4-FFF2-40B4-BE49-F238E27FC236}">
                <a16:creationId xmlns:a16="http://schemas.microsoft.com/office/drawing/2014/main" id="{121C2DB7-42D6-4643-810A-F276E7C29B9C}"/>
              </a:ext>
            </a:extLst>
          </p:cNvPr>
          <p:cNvSpPr>
            <a:spLocks noGrp="1"/>
          </p:cNvSpPr>
          <p:nvPr>
            <p:ph idx="1"/>
          </p:nvPr>
        </p:nvSpPr>
        <p:spPr/>
        <p:txBody>
          <a:bodyPr>
            <a:normAutofit fontScale="92500" lnSpcReduction="10000"/>
          </a:bodyPr>
          <a:lstStyle/>
          <a:p>
            <a:pPr>
              <a:buFont typeface="+mj-lt"/>
              <a:buAutoNum type="romanUcPeriod" startAt="3"/>
            </a:pPr>
            <a:r>
              <a:rPr lang="en-US" b="1" dirty="0"/>
              <a:t> Organization</a:t>
            </a:r>
          </a:p>
          <a:p>
            <a:pPr lvl="1"/>
            <a:r>
              <a:rPr lang="en-US" dirty="0"/>
              <a:t>The Tippie Business Honor Society (“Society”) is operated in accordance with a charter granted by the Tippie College of Business (“Tippie”). This charter can be changed or withdrawn at the discretion of Tippie. </a:t>
            </a:r>
          </a:p>
          <a:p>
            <a:pPr lvl="1"/>
            <a:r>
              <a:rPr lang="en-US" dirty="0"/>
              <a:t>The faculty advisor will be appointed by the Associate Dean of Undergraduate Programs at Tippie. The advisor will be a Tippie faculty or staff member who is normally the Director of </a:t>
            </a:r>
            <a:r>
              <a:rPr lang="en-US" dirty="0" err="1"/>
              <a:t>Tippie’s</a:t>
            </a:r>
            <a:r>
              <a:rPr lang="en-US" dirty="0"/>
              <a:t> Honors Program. The faculty advisor does not have voting rights but has veto power.</a:t>
            </a:r>
          </a:p>
          <a:p>
            <a:pPr lvl="2"/>
            <a:r>
              <a:rPr lang="en-US" dirty="0"/>
              <a:t>The advisor will be responsible for:</a:t>
            </a:r>
          </a:p>
          <a:p>
            <a:pPr lvl="3"/>
            <a:r>
              <a:rPr lang="en-US" dirty="0"/>
              <a:t>Direct supervision of all of the Society’s operations.</a:t>
            </a:r>
          </a:p>
          <a:p>
            <a:pPr lvl="3"/>
            <a:r>
              <a:rPr lang="en-US" dirty="0"/>
              <a:t>Advise student officers regarding their roles and duties in the society.</a:t>
            </a:r>
          </a:p>
          <a:p>
            <a:pPr lvl="3"/>
            <a:r>
              <a:rPr lang="en-US" dirty="0"/>
              <a:t>Serve as a liaison between the Society and Tippie faculty, staff, students and the community.</a:t>
            </a:r>
          </a:p>
          <a:p>
            <a:pPr lvl="1"/>
            <a:r>
              <a:rPr lang="en-US" dirty="0"/>
              <a:t>The Society is managed in cooperation between the faculty advisor and its student officers.</a:t>
            </a:r>
          </a:p>
          <a:p>
            <a:pPr lvl="1"/>
            <a:r>
              <a:rPr lang="en-US" dirty="0"/>
              <a:t>Student officers will be elected each December by a vote of the Society’s members.</a:t>
            </a:r>
          </a:p>
        </p:txBody>
      </p:sp>
      <p:sp>
        <p:nvSpPr>
          <p:cNvPr id="4" name="Footer Placeholder 3">
            <a:extLst>
              <a:ext uri="{FF2B5EF4-FFF2-40B4-BE49-F238E27FC236}">
                <a16:creationId xmlns:a16="http://schemas.microsoft.com/office/drawing/2014/main" id="{3966FB93-169B-4C00-B811-BD781BB56E4A}"/>
              </a:ext>
            </a:extLst>
          </p:cNvPr>
          <p:cNvSpPr>
            <a:spLocks noGrp="1"/>
          </p:cNvSpPr>
          <p:nvPr>
            <p:ph type="ftr" sz="quarter" idx="3"/>
          </p:nvPr>
        </p:nvSpPr>
        <p:spPr/>
        <p:txBody>
          <a:bodyPr/>
          <a:lstStyle/>
          <a:p>
            <a:r>
              <a:rPr lang="en-US"/>
              <a:t>Tippie College of Business</a:t>
            </a:r>
            <a:endParaRPr lang="en-US" dirty="0"/>
          </a:p>
        </p:txBody>
      </p:sp>
    </p:spTree>
    <p:extLst>
      <p:ext uri="{BB962C8B-B14F-4D97-AF65-F5344CB8AC3E}">
        <p14:creationId xmlns:p14="http://schemas.microsoft.com/office/powerpoint/2010/main" val="37890380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24588-779E-4C61-AD23-21721C9C8365}"/>
              </a:ext>
            </a:extLst>
          </p:cNvPr>
          <p:cNvSpPr>
            <a:spLocks noGrp="1"/>
          </p:cNvSpPr>
          <p:nvPr>
            <p:ph type="title"/>
          </p:nvPr>
        </p:nvSpPr>
        <p:spPr/>
        <p:txBody>
          <a:bodyPr/>
          <a:lstStyle/>
          <a:p>
            <a:r>
              <a:rPr lang="en-US" dirty="0"/>
              <a:t>Articles of the Tippie Business Honor Society</a:t>
            </a:r>
          </a:p>
        </p:txBody>
      </p:sp>
      <p:sp>
        <p:nvSpPr>
          <p:cNvPr id="3" name="Content Placeholder 2">
            <a:extLst>
              <a:ext uri="{FF2B5EF4-FFF2-40B4-BE49-F238E27FC236}">
                <a16:creationId xmlns:a16="http://schemas.microsoft.com/office/drawing/2014/main" id="{121C2DB7-42D6-4643-810A-F276E7C29B9C}"/>
              </a:ext>
            </a:extLst>
          </p:cNvPr>
          <p:cNvSpPr>
            <a:spLocks noGrp="1"/>
          </p:cNvSpPr>
          <p:nvPr>
            <p:ph idx="1"/>
          </p:nvPr>
        </p:nvSpPr>
        <p:spPr>
          <a:xfrm>
            <a:off x="628649" y="1987101"/>
            <a:ext cx="8158511" cy="4279884"/>
          </a:xfrm>
        </p:spPr>
        <p:txBody>
          <a:bodyPr>
            <a:normAutofit fontScale="92500" lnSpcReduction="20000"/>
          </a:bodyPr>
          <a:lstStyle/>
          <a:p>
            <a:pPr>
              <a:buFont typeface="+mj-lt"/>
              <a:buAutoNum type="romanUcPeriod" startAt="4"/>
            </a:pPr>
            <a:r>
              <a:rPr lang="en-US" sz="1600" b="1" dirty="0"/>
              <a:t> </a:t>
            </a:r>
            <a:r>
              <a:rPr lang="en-US" sz="1900" b="1" dirty="0"/>
              <a:t>Membership</a:t>
            </a:r>
          </a:p>
          <a:p>
            <a:pPr lvl="1"/>
            <a:r>
              <a:rPr lang="en-US" sz="1600" dirty="0"/>
              <a:t>Tippie will invite students to join the Society if they are currently admitted into the Tippie College and have an overall UI GPA placement in the top 10% of all students.</a:t>
            </a:r>
          </a:p>
          <a:p>
            <a:pPr lvl="1"/>
            <a:r>
              <a:rPr lang="en-US" sz="1600" dirty="0"/>
              <a:t>Students retain membership with a UI GPA of 3.8 or above. </a:t>
            </a:r>
          </a:p>
          <a:p>
            <a:pPr lvl="2"/>
            <a:r>
              <a:rPr lang="en-US" sz="1400" dirty="0"/>
              <a:t>Members who fail to meet the UI GPA requirement at the end of the calendar year will receive a formal warning and will be placed on probationary membership status (“academic probation”) for the next calendar year.</a:t>
            </a:r>
          </a:p>
          <a:p>
            <a:pPr lvl="2"/>
            <a:r>
              <a:rPr lang="en-US" sz="1400" dirty="0"/>
              <a:t>Students will be invited to re-join the Society the calendar year following so long as their UI GPA is 3.8 or above.</a:t>
            </a:r>
          </a:p>
          <a:p>
            <a:pPr lvl="2"/>
            <a:r>
              <a:rPr lang="en-US" sz="1400" dirty="0"/>
              <a:t>Students will lose membership if their UI GPA drops below 3.8 for two consecutive</a:t>
            </a:r>
            <a:r>
              <a:rPr lang="en-US" sz="1400" dirty="0">
                <a:solidFill>
                  <a:srgbClr val="FF0000"/>
                </a:solidFill>
              </a:rPr>
              <a:t> </a:t>
            </a:r>
            <a:r>
              <a:rPr lang="en-US" sz="1400" dirty="0"/>
              <a:t>years.</a:t>
            </a:r>
            <a:endParaRPr lang="en-US" sz="1400" strike="sngStrike" dirty="0"/>
          </a:p>
          <a:p>
            <a:pPr lvl="1"/>
            <a:r>
              <a:rPr lang="en-US" sz="1600" dirty="0"/>
              <a:t>Qualifying students must respond to the invitation and be inducted into the Society at the first meetings in the fall and spring semester.</a:t>
            </a:r>
          </a:p>
          <a:p>
            <a:pPr lvl="1"/>
            <a:r>
              <a:rPr lang="en-US" sz="1600" dirty="0"/>
              <a:t>Members are expected to attend 75% of monthly meetings and events. Students will be notified that they are on “attendance probation” if they fall below an average of 75% attendance for a semester. Students will lose membership in the Society for one semester if they fall below an average of 75% attendance across two consecutive semesters. </a:t>
            </a:r>
          </a:p>
          <a:p>
            <a:pPr lvl="1"/>
            <a:r>
              <a:rPr lang="en-US" sz="1600" dirty="0"/>
              <a:t>Members are expected to demonstrate good character in academics, business and their personal lives. The faculty advisor in consultation with the Society officers can terminate memberships of any student who demonstrates serious breaches of ethical behavior.</a:t>
            </a:r>
          </a:p>
        </p:txBody>
      </p:sp>
      <p:sp>
        <p:nvSpPr>
          <p:cNvPr id="4" name="Footer Placeholder 3">
            <a:extLst>
              <a:ext uri="{FF2B5EF4-FFF2-40B4-BE49-F238E27FC236}">
                <a16:creationId xmlns:a16="http://schemas.microsoft.com/office/drawing/2014/main" id="{3966FB93-169B-4C00-B811-BD781BB56E4A}"/>
              </a:ext>
            </a:extLst>
          </p:cNvPr>
          <p:cNvSpPr>
            <a:spLocks noGrp="1"/>
          </p:cNvSpPr>
          <p:nvPr>
            <p:ph type="ftr" sz="quarter" idx="3"/>
          </p:nvPr>
        </p:nvSpPr>
        <p:spPr/>
        <p:txBody>
          <a:bodyPr/>
          <a:lstStyle/>
          <a:p>
            <a:r>
              <a:rPr lang="en-US"/>
              <a:t>Tippie College of Business</a:t>
            </a:r>
            <a:endParaRPr lang="en-US" dirty="0"/>
          </a:p>
        </p:txBody>
      </p:sp>
    </p:spTree>
    <p:extLst>
      <p:ext uri="{BB962C8B-B14F-4D97-AF65-F5344CB8AC3E}">
        <p14:creationId xmlns:p14="http://schemas.microsoft.com/office/powerpoint/2010/main" val="15757170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24588-779E-4C61-AD23-21721C9C8365}"/>
              </a:ext>
            </a:extLst>
          </p:cNvPr>
          <p:cNvSpPr>
            <a:spLocks noGrp="1"/>
          </p:cNvSpPr>
          <p:nvPr>
            <p:ph type="title"/>
          </p:nvPr>
        </p:nvSpPr>
        <p:spPr/>
        <p:txBody>
          <a:bodyPr/>
          <a:lstStyle/>
          <a:p>
            <a:r>
              <a:rPr lang="en-US" dirty="0"/>
              <a:t>Articles of the Tippie Business Honor Society</a:t>
            </a:r>
          </a:p>
        </p:txBody>
      </p:sp>
      <p:sp>
        <p:nvSpPr>
          <p:cNvPr id="3" name="Content Placeholder 2">
            <a:extLst>
              <a:ext uri="{FF2B5EF4-FFF2-40B4-BE49-F238E27FC236}">
                <a16:creationId xmlns:a16="http://schemas.microsoft.com/office/drawing/2014/main" id="{121C2DB7-42D6-4643-810A-F276E7C29B9C}"/>
              </a:ext>
            </a:extLst>
          </p:cNvPr>
          <p:cNvSpPr>
            <a:spLocks noGrp="1"/>
          </p:cNvSpPr>
          <p:nvPr>
            <p:ph idx="1"/>
          </p:nvPr>
        </p:nvSpPr>
        <p:spPr/>
        <p:txBody>
          <a:bodyPr/>
          <a:lstStyle/>
          <a:p>
            <a:pPr marL="0" indent="0">
              <a:buNone/>
            </a:pPr>
            <a:r>
              <a:rPr lang="en-US" dirty="0"/>
              <a:t>V.  </a:t>
            </a:r>
            <a:r>
              <a:rPr lang="en-US" b="1" dirty="0"/>
              <a:t>Dues and Related Expenses</a:t>
            </a:r>
          </a:p>
          <a:p>
            <a:pPr lvl="1"/>
            <a:r>
              <a:rPr lang="en-US" dirty="0"/>
              <a:t>The Society will not charge membership dues.</a:t>
            </a:r>
          </a:p>
          <a:p>
            <a:pPr lvl="1"/>
            <a:r>
              <a:rPr lang="en-US" dirty="0"/>
              <a:t>On occasion, non-mandatory Society supported activities may require members to pay for expenses associated with the activity.  </a:t>
            </a:r>
          </a:p>
          <a:p>
            <a:pPr lvl="2"/>
            <a:r>
              <a:rPr lang="en-US" dirty="0"/>
              <a:t>Members who are unable to pay these expenses should contact the faculty advisor regarding the availability of grants to fully or partially defray these costs.</a:t>
            </a:r>
          </a:p>
        </p:txBody>
      </p:sp>
      <p:sp>
        <p:nvSpPr>
          <p:cNvPr id="4" name="Footer Placeholder 3">
            <a:extLst>
              <a:ext uri="{FF2B5EF4-FFF2-40B4-BE49-F238E27FC236}">
                <a16:creationId xmlns:a16="http://schemas.microsoft.com/office/drawing/2014/main" id="{3966FB93-169B-4C00-B811-BD781BB56E4A}"/>
              </a:ext>
            </a:extLst>
          </p:cNvPr>
          <p:cNvSpPr>
            <a:spLocks noGrp="1"/>
          </p:cNvSpPr>
          <p:nvPr>
            <p:ph type="ftr" sz="quarter" idx="3"/>
          </p:nvPr>
        </p:nvSpPr>
        <p:spPr/>
        <p:txBody>
          <a:bodyPr/>
          <a:lstStyle/>
          <a:p>
            <a:r>
              <a:rPr lang="en-US"/>
              <a:t>Tippie College of Business</a:t>
            </a:r>
            <a:endParaRPr lang="en-US" dirty="0"/>
          </a:p>
        </p:txBody>
      </p:sp>
    </p:spTree>
    <p:extLst>
      <p:ext uri="{BB962C8B-B14F-4D97-AF65-F5344CB8AC3E}">
        <p14:creationId xmlns:p14="http://schemas.microsoft.com/office/powerpoint/2010/main" val="29740685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24588-779E-4C61-AD23-21721C9C8365}"/>
              </a:ext>
            </a:extLst>
          </p:cNvPr>
          <p:cNvSpPr>
            <a:spLocks noGrp="1"/>
          </p:cNvSpPr>
          <p:nvPr>
            <p:ph type="title"/>
          </p:nvPr>
        </p:nvSpPr>
        <p:spPr/>
        <p:txBody>
          <a:bodyPr/>
          <a:lstStyle/>
          <a:p>
            <a:r>
              <a:rPr lang="en-US" dirty="0"/>
              <a:t>Articles of the Tippie Business Honor Society</a:t>
            </a:r>
          </a:p>
        </p:txBody>
      </p:sp>
      <p:sp>
        <p:nvSpPr>
          <p:cNvPr id="3" name="Content Placeholder 2">
            <a:extLst>
              <a:ext uri="{FF2B5EF4-FFF2-40B4-BE49-F238E27FC236}">
                <a16:creationId xmlns:a16="http://schemas.microsoft.com/office/drawing/2014/main" id="{121C2DB7-42D6-4643-810A-F276E7C29B9C}"/>
              </a:ext>
            </a:extLst>
          </p:cNvPr>
          <p:cNvSpPr>
            <a:spLocks noGrp="1"/>
          </p:cNvSpPr>
          <p:nvPr>
            <p:ph idx="1"/>
          </p:nvPr>
        </p:nvSpPr>
        <p:spPr/>
        <p:txBody>
          <a:bodyPr>
            <a:normAutofit fontScale="92500" lnSpcReduction="10000"/>
          </a:bodyPr>
          <a:lstStyle/>
          <a:p>
            <a:pPr>
              <a:buFont typeface="+mj-lt"/>
              <a:buAutoNum type="romanUcPeriod" startAt="6"/>
            </a:pPr>
            <a:r>
              <a:rPr lang="en-US" dirty="0"/>
              <a:t> </a:t>
            </a:r>
            <a:r>
              <a:rPr lang="en-US" b="1" dirty="0"/>
              <a:t>Chapter Officers</a:t>
            </a:r>
          </a:p>
          <a:p>
            <a:pPr lvl="1"/>
            <a:r>
              <a:rPr lang="en-US" dirty="0"/>
              <a:t>The officers of the society include a president, vice-president, secretary and treasurer.</a:t>
            </a:r>
          </a:p>
          <a:p>
            <a:pPr lvl="2"/>
            <a:r>
              <a:rPr lang="en-US" dirty="0"/>
              <a:t>Officer positions and responsibilities can be amended by the faculty advisor in consultation with current Society officers. </a:t>
            </a:r>
          </a:p>
          <a:p>
            <a:pPr lvl="2"/>
            <a:r>
              <a:rPr lang="en-US" dirty="0"/>
              <a:t>All members of the Society are eligible to become its officers.</a:t>
            </a:r>
          </a:p>
          <a:p>
            <a:pPr lvl="2"/>
            <a:r>
              <a:rPr lang="en-US" dirty="0"/>
              <a:t>All officers will serve one-year terms that run from January through December.  </a:t>
            </a:r>
          </a:p>
          <a:p>
            <a:pPr lvl="2"/>
            <a:r>
              <a:rPr lang="en-US" dirty="0"/>
              <a:t>Officer duties include attending all executive committee and membership meetings.</a:t>
            </a:r>
          </a:p>
          <a:p>
            <a:pPr lvl="2"/>
            <a:r>
              <a:rPr lang="en-US" dirty="0"/>
              <a:t>Society members can add, eliminate or change the number and responsibilities of the Society’s officers as needed through a majority vote of members and agreement from the faculty advisor. </a:t>
            </a:r>
          </a:p>
          <a:p>
            <a:pPr lvl="2"/>
            <a:r>
              <a:rPr lang="en-US" dirty="0"/>
              <a:t>Members may submit applications to current chapter officers at the end of fall semester for a chapter officer position. If more than four members apply for a given position, the current chapter officers will anonymously review the applications based on a predetermined set of criteria and select four candidates to bring to a chapter vote.</a:t>
            </a:r>
          </a:p>
          <a:p>
            <a:pPr lvl="2"/>
            <a:r>
              <a:rPr lang="en-US" dirty="0"/>
              <a:t>Candidates for chapter officer positions will be allowed to address the chapter before a vote. New chapter officers will be elected by Society members by a vote.</a:t>
            </a:r>
            <a:endParaRPr lang="en-US" strike="sngStrike" dirty="0"/>
          </a:p>
        </p:txBody>
      </p:sp>
      <p:sp>
        <p:nvSpPr>
          <p:cNvPr id="4" name="Footer Placeholder 3">
            <a:extLst>
              <a:ext uri="{FF2B5EF4-FFF2-40B4-BE49-F238E27FC236}">
                <a16:creationId xmlns:a16="http://schemas.microsoft.com/office/drawing/2014/main" id="{3966FB93-169B-4C00-B811-BD781BB56E4A}"/>
              </a:ext>
            </a:extLst>
          </p:cNvPr>
          <p:cNvSpPr>
            <a:spLocks noGrp="1"/>
          </p:cNvSpPr>
          <p:nvPr>
            <p:ph type="ftr" sz="quarter" idx="3"/>
          </p:nvPr>
        </p:nvSpPr>
        <p:spPr/>
        <p:txBody>
          <a:bodyPr/>
          <a:lstStyle/>
          <a:p>
            <a:r>
              <a:rPr lang="en-US"/>
              <a:t>Tippie College of Business</a:t>
            </a:r>
            <a:endParaRPr lang="en-US" dirty="0"/>
          </a:p>
        </p:txBody>
      </p:sp>
    </p:spTree>
    <p:extLst>
      <p:ext uri="{BB962C8B-B14F-4D97-AF65-F5344CB8AC3E}">
        <p14:creationId xmlns:p14="http://schemas.microsoft.com/office/powerpoint/2010/main" val="14860511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24588-779E-4C61-AD23-21721C9C8365}"/>
              </a:ext>
            </a:extLst>
          </p:cNvPr>
          <p:cNvSpPr>
            <a:spLocks noGrp="1"/>
          </p:cNvSpPr>
          <p:nvPr>
            <p:ph type="title"/>
          </p:nvPr>
        </p:nvSpPr>
        <p:spPr/>
        <p:txBody>
          <a:bodyPr/>
          <a:lstStyle/>
          <a:p>
            <a:r>
              <a:rPr lang="en-US" dirty="0"/>
              <a:t>Articles of the Tippie Business Honor Society</a:t>
            </a:r>
          </a:p>
        </p:txBody>
      </p:sp>
      <p:sp>
        <p:nvSpPr>
          <p:cNvPr id="3" name="Content Placeholder 2">
            <a:extLst>
              <a:ext uri="{FF2B5EF4-FFF2-40B4-BE49-F238E27FC236}">
                <a16:creationId xmlns:a16="http://schemas.microsoft.com/office/drawing/2014/main" id="{121C2DB7-42D6-4643-810A-F276E7C29B9C}"/>
              </a:ext>
            </a:extLst>
          </p:cNvPr>
          <p:cNvSpPr>
            <a:spLocks noGrp="1"/>
          </p:cNvSpPr>
          <p:nvPr>
            <p:ph idx="1"/>
          </p:nvPr>
        </p:nvSpPr>
        <p:spPr/>
        <p:txBody>
          <a:bodyPr>
            <a:normAutofit lnSpcReduction="10000"/>
          </a:bodyPr>
          <a:lstStyle/>
          <a:p>
            <a:pPr>
              <a:buFont typeface="+mj-lt"/>
              <a:buAutoNum type="romanUcPeriod" startAt="6"/>
            </a:pPr>
            <a:r>
              <a:rPr lang="en-US" dirty="0"/>
              <a:t> </a:t>
            </a:r>
            <a:r>
              <a:rPr lang="en-US" b="1" dirty="0"/>
              <a:t>Chapter Officers (Continued)</a:t>
            </a:r>
          </a:p>
          <a:p>
            <a:pPr lvl="1"/>
            <a:r>
              <a:rPr lang="en-US" dirty="0"/>
              <a:t>Specific duties for each officer include:</a:t>
            </a:r>
          </a:p>
          <a:p>
            <a:pPr lvl="2"/>
            <a:r>
              <a:rPr lang="en-US" b="1" dirty="0"/>
              <a:t>President.</a:t>
            </a:r>
            <a:r>
              <a:rPr lang="en-US" dirty="0"/>
              <a:t>  The president shall call for and preside at all membership and executive committee meetings. Other duties include making committee appointments, regularly communicating with the faculty advisor and representing the Society to organizations and individual outside Tippie. </a:t>
            </a:r>
          </a:p>
          <a:p>
            <a:pPr lvl="2"/>
            <a:r>
              <a:rPr lang="en-US" b="1" dirty="0"/>
              <a:t>Vice-President</a:t>
            </a:r>
            <a:r>
              <a:rPr lang="en-US" dirty="0"/>
              <a:t>.  The vice-president shall serve in any capacity as directed by the president or faculty advisor. This includes chairing meetings when the president is unavailable and representing the Society to organizations and individual outside Tippie. </a:t>
            </a:r>
          </a:p>
          <a:p>
            <a:pPr lvl="2"/>
            <a:r>
              <a:rPr lang="en-US" b="1" dirty="0"/>
              <a:t>Secretary. </a:t>
            </a:r>
            <a:r>
              <a:rPr lang="en-US" dirty="0"/>
              <a:t>The secretary shall serve in any capacity as directed by the president or faculty advisor. This includes recording executive committee and membership meetings.</a:t>
            </a:r>
          </a:p>
          <a:p>
            <a:pPr lvl="2"/>
            <a:r>
              <a:rPr lang="en-US" b="1" dirty="0"/>
              <a:t>Treasurer. </a:t>
            </a:r>
            <a:r>
              <a:rPr lang="en-US" dirty="0"/>
              <a:t>The treasurer shall serve in any capacity as directed by the president or faculty advisor. This includes overseeing and managing any funds the Society may accrue through its activities. </a:t>
            </a:r>
            <a:endParaRPr lang="en-US" b="1" dirty="0"/>
          </a:p>
        </p:txBody>
      </p:sp>
      <p:sp>
        <p:nvSpPr>
          <p:cNvPr id="4" name="Footer Placeholder 3">
            <a:extLst>
              <a:ext uri="{FF2B5EF4-FFF2-40B4-BE49-F238E27FC236}">
                <a16:creationId xmlns:a16="http://schemas.microsoft.com/office/drawing/2014/main" id="{3966FB93-169B-4C00-B811-BD781BB56E4A}"/>
              </a:ext>
            </a:extLst>
          </p:cNvPr>
          <p:cNvSpPr>
            <a:spLocks noGrp="1"/>
          </p:cNvSpPr>
          <p:nvPr>
            <p:ph type="ftr" sz="quarter" idx="3"/>
          </p:nvPr>
        </p:nvSpPr>
        <p:spPr/>
        <p:txBody>
          <a:bodyPr/>
          <a:lstStyle/>
          <a:p>
            <a:r>
              <a:rPr lang="en-US"/>
              <a:t>Tippie College of Business</a:t>
            </a:r>
            <a:endParaRPr lang="en-US" dirty="0"/>
          </a:p>
        </p:txBody>
      </p:sp>
    </p:spTree>
    <p:extLst>
      <p:ext uri="{BB962C8B-B14F-4D97-AF65-F5344CB8AC3E}">
        <p14:creationId xmlns:p14="http://schemas.microsoft.com/office/powerpoint/2010/main" val="1813671674"/>
      </p:ext>
    </p:extLst>
  </p:cSld>
  <p:clrMapOvr>
    <a:masterClrMapping/>
  </p:clrMapOvr>
</p:sld>
</file>

<file path=ppt/theme/theme1.xml><?xml version="1.0" encoding="utf-8"?>
<a:theme xmlns:a="http://schemas.openxmlformats.org/drawingml/2006/main" name="Office Theme">
  <a:themeElements>
    <a:clrScheme name="IOWA BRAND COLORS">
      <a:dk1>
        <a:srgbClr val="000000"/>
      </a:dk1>
      <a:lt1>
        <a:srgbClr val="FFFFFF"/>
      </a:lt1>
      <a:dk2>
        <a:srgbClr val="62666A"/>
      </a:dk2>
      <a:lt2>
        <a:srgbClr val="BBBCBC"/>
      </a:lt2>
      <a:accent1>
        <a:srgbClr val="FFCD00"/>
      </a:accent1>
      <a:accent2>
        <a:srgbClr val="616669"/>
      </a:accent2>
      <a:accent3>
        <a:srgbClr val="BBBCBC"/>
      </a:accent3>
      <a:accent4>
        <a:srgbClr val="00A9E0"/>
      </a:accent4>
      <a:accent5>
        <a:srgbClr val="00AF66"/>
      </a:accent5>
      <a:accent6>
        <a:srgbClr val="FF8200"/>
      </a:accent6>
      <a:hlink>
        <a:srgbClr val="00558C"/>
      </a:hlink>
      <a:folHlink>
        <a:srgbClr val="63666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rticles for website 2.21.pptx" id="{C2C2EF76-5AB1-41EB-A7FE-6DCF3F8250DC}" vid="{A9745D9D-E3C5-41F3-A773-DE789DA809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Articles for website 2.21.pptx</Template>
  <TotalTime>15</TotalTime>
  <Words>1698</Words>
  <Application>Microsoft Office PowerPoint</Application>
  <PresentationFormat>On-screen Show (4:3)</PresentationFormat>
  <Paragraphs>120</Paragraphs>
  <Slides>14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Tippie Business Honor Society</vt:lpstr>
      <vt:lpstr>Tippie Business Honor Society</vt:lpstr>
      <vt:lpstr>Horatio Alger Award</vt:lpstr>
      <vt:lpstr>Articles of the Tippie Business Honor Society</vt:lpstr>
      <vt:lpstr>Articles of the Tippie Business Honor Society</vt:lpstr>
      <vt:lpstr>Articles of the Tippie Business Honor Society</vt:lpstr>
      <vt:lpstr>Articles of the Tippie Business Honor Society</vt:lpstr>
      <vt:lpstr>Articles of the Tippie Business Honor Society</vt:lpstr>
      <vt:lpstr>Articles of the Tippie Business Honor Society</vt:lpstr>
      <vt:lpstr>Articles of the Tippie Business Honor Society</vt:lpstr>
      <vt:lpstr>Articles of the Tippie Business Honor Society</vt:lpstr>
      <vt:lpstr>Articles of the Tippie Business Honor Society</vt:lpstr>
      <vt:lpstr>Articles of the Tippie Business Honor Society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Tippie Business Honor Society</dc:title>
  <dc:creator>Kavanaugh, Nicholas M</dc:creator>
  <cp:lastModifiedBy>Kavanaugh, Nicholas M</cp:lastModifiedBy>
  <cp:revision>3</cp:revision>
  <dcterms:created xsi:type="dcterms:W3CDTF">2021-02-04T14:42:57Z</dcterms:created>
  <dcterms:modified xsi:type="dcterms:W3CDTF">2021-02-23T21:02:24Z</dcterms:modified>
</cp:coreProperties>
</file>