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 id="2147483808" r:id="rId2"/>
    <p:sldMasterId id="2147483823" r:id="rId3"/>
    <p:sldMasterId id="2147484276" r:id="rId4"/>
  </p:sldMasterIdLst>
  <p:notesMasterIdLst>
    <p:notesMasterId r:id="rId12"/>
  </p:notesMasterIdLst>
  <p:sldIdLst>
    <p:sldId id="256" r:id="rId5"/>
    <p:sldId id="267" r:id="rId6"/>
    <p:sldId id="269" r:id="rId7"/>
    <p:sldId id="266" r:id="rId8"/>
    <p:sldId id="268" r:id="rId9"/>
    <p:sldId id="258"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D"/>
    <a:srgbClr val="0B69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8" autoAdjust="0"/>
    <p:restoredTop sz="70270" autoAdjust="0"/>
  </p:normalViewPr>
  <p:slideViewPr>
    <p:cSldViewPr snapToGrid="0" snapToObjects="1">
      <p:cViewPr varScale="1">
        <p:scale>
          <a:sx n="81" d="100"/>
          <a:sy n="81" d="100"/>
        </p:scale>
        <p:origin x="1578"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Series 1</c:v>
                </c:pt>
              </c:strCache>
            </c:strRef>
          </c:tx>
          <c:spPr>
            <a:ln>
              <a:solidFill>
                <a:schemeClr val="accent6"/>
              </a:solidFill>
            </a:ln>
          </c:spPr>
          <c:marker>
            <c:symbol val="none"/>
          </c:marker>
          <c:cat>
            <c:strRef>
              <c:f>Sheet1!$A$2:$A$6</c:f>
              <c:strCache>
                <c:ptCount val="5"/>
                <c:pt idx="0">
                  <c:v>M</c:v>
                </c:pt>
                <c:pt idx="1">
                  <c:v>T</c:v>
                </c:pt>
                <c:pt idx="2">
                  <c:v>W</c:v>
                </c:pt>
                <c:pt idx="3">
                  <c:v>TH</c:v>
                </c:pt>
                <c:pt idx="4">
                  <c:v>F</c:v>
                </c:pt>
              </c:strCache>
            </c:strRef>
          </c:cat>
          <c:val>
            <c:numRef>
              <c:f>Sheet1!$B$2:$B$6</c:f>
              <c:numCache>
                <c:formatCode>General</c:formatCode>
                <c:ptCount val="5"/>
                <c:pt idx="0">
                  <c:v>2</c:v>
                </c:pt>
                <c:pt idx="1">
                  <c:v>5</c:v>
                </c:pt>
                <c:pt idx="2">
                  <c:v>1</c:v>
                </c:pt>
                <c:pt idx="3">
                  <c:v>2</c:v>
                </c:pt>
                <c:pt idx="4">
                  <c:v>1</c:v>
                </c:pt>
              </c:numCache>
            </c:numRef>
          </c:val>
          <c:smooth val="0"/>
          <c:extLst>
            <c:ext xmlns:c16="http://schemas.microsoft.com/office/drawing/2014/chart" uri="{C3380CC4-5D6E-409C-BE32-E72D297353CC}">
              <c16:uniqueId val="{00000000-E071-458B-8033-585E1179798D}"/>
            </c:ext>
          </c:extLst>
        </c:ser>
        <c:dLbls>
          <c:showLegendKey val="0"/>
          <c:showVal val="0"/>
          <c:showCatName val="0"/>
          <c:showSerName val="0"/>
          <c:showPercent val="0"/>
          <c:showBubbleSize val="0"/>
        </c:dLbls>
        <c:smooth val="0"/>
        <c:axId val="2119319224"/>
        <c:axId val="2119442408"/>
      </c:lineChart>
      <c:catAx>
        <c:axId val="2119319224"/>
        <c:scaling>
          <c:orientation val="minMax"/>
        </c:scaling>
        <c:delete val="1"/>
        <c:axPos val="b"/>
        <c:numFmt formatCode="General" sourceLinked="0"/>
        <c:majorTickMark val="out"/>
        <c:minorTickMark val="none"/>
        <c:tickLblPos val="nextTo"/>
        <c:crossAx val="2119442408"/>
        <c:crosses val="autoZero"/>
        <c:auto val="1"/>
        <c:lblAlgn val="ctr"/>
        <c:lblOffset val="100"/>
        <c:noMultiLvlLbl val="0"/>
      </c:catAx>
      <c:valAx>
        <c:axId val="2119442408"/>
        <c:scaling>
          <c:orientation val="minMax"/>
          <c:max val="5"/>
        </c:scaling>
        <c:delete val="0"/>
        <c:axPos val="l"/>
        <c:minorGridlines/>
        <c:numFmt formatCode="General" sourceLinked="1"/>
        <c:majorTickMark val="out"/>
        <c:minorTickMark val="none"/>
        <c:tickLblPos val="nextTo"/>
        <c:crossAx val="2119319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70AD47"/>
            </a:solidFill>
          </c:spPr>
          <c:explosion val="16"/>
          <c:dPt>
            <c:idx val="0"/>
            <c:bubble3D val="0"/>
            <c:spPr>
              <a:solidFill>
                <a:schemeClr val="accent1"/>
              </a:solidFill>
            </c:spPr>
            <c:extLst>
              <c:ext xmlns:c16="http://schemas.microsoft.com/office/drawing/2014/chart" uri="{C3380CC4-5D6E-409C-BE32-E72D297353CC}">
                <c16:uniqueId val="{00000001-F36A-40D4-ADFD-61CA5F3205C6}"/>
              </c:ext>
            </c:extLst>
          </c:dPt>
          <c:dPt>
            <c:idx val="1"/>
            <c:bubble3D val="0"/>
            <c:spPr>
              <a:solidFill>
                <a:schemeClr val="accent6"/>
              </a:solidFill>
            </c:spPr>
            <c:extLst>
              <c:ext xmlns:c16="http://schemas.microsoft.com/office/drawing/2014/chart" uri="{C3380CC4-5D6E-409C-BE32-E72D297353CC}">
                <c16:uniqueId val="{00000003-F36A-40D4-ADFD-61CA5F3205C6}"/>
              </c:ext>
            </c:extLst>
          </c:dPt>
          <c:dPt>
            <c:idx val="2"/>
            <c:bubble3D val="0"/>
            <c:spPr>
              <a:solidFill>
                <a:schemeClr val="accent4"/>
              </a:solidFill>
            </c:spPr>
            <c:extLst>
              <c:ext xmlns:c16="http://schemas.microsoft.com/office/drawing/2014/chart" uri="{C3380CC4-5D6E-409C-BE32-E72D297353CC}">
                <c16:uniqueId val="{00000005-F36A-40D4-ADFD-61CA5F3205C6}"/>
              </c:ext>
            </c:extLst>
          </c:dPt>
          <c:dPt>
            <c:idx val="3"/>
            <c:bubble3D val="0"/>
            <c:spPr>
              <a:solidFill>
                <a:schemeClr val="accent5"/>
              </a:solidFill>
            </c:spPr>
            <c:extLst>
              <c:ext xmlns:c16="http://schemas.microsoft.com/office/drawing/2014/chart" uri="{C3380CC4-5D6E-409C-BE32-E72D297353CC}">
                <c16:uniqueId val="{00000007-F36A-40D4-ADFD-61CA5F3205C6}"/>
              </c:ext>
            </c:extLst>
          </c:dPt>
          <c:cat>
            <c:strRef>
              <c:f>Sheet1!$A$2:$A$4</c:f>
              <c:strCache>
                <c:ptCount val="3"/>
                <c:pt idx="0">
                  <c:v>mayonnaise</c:v>
                </c:pt>
                <c:pt idx="1">
                  <c:v>salad dressings</c:v>
                </c:pt>
                <c:pt idx="2">
                  <c:v>sandwich spreads</c:v>
                </c:pt>
              </c:strCache>
            </c:strRef>
          </c:cat>
          <c:val>
            <c:numRef>
              <c:f>Sheet1!$B$2:$B$4</c:f>
              <c:numCache>
                <c:formatCode>General</c:formatCode>
                <c:ptCount val="3"/>
                <c:pt idx="0">
                  <c:v>26</c:v>
                </c:pt>
                <c:pt idx="1">
                  <c:v>32</c:v>
                </c:pt>
                <c:pt idx="2">
                  <c:v>42</c:v>
                </c:pt>
              </c:numCache>
            </c:numRef>
          </c:val>
          <c:extLst>
            <c:ext xmlns:c16="http://schemas.microsoft.com/office/drawing/2014/chart" uri="{C3380CC4-5D6E-409C-BE32-E72D297353CC}">
              <c16:uniqueId val="{00000008-F36A-40D4-ADFD-61CA5F3205C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4585497552907503"/>
          <c:y val="0.100546797205396"/>
          <c:w val="0.408904360166984"/>
          <c:h val="0.7989059316382629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Column1</c:v>
                </c:pt>
              </c:strCache>
            </c:strRef>
          </c:tx>
          <c:spPr>
            <a:solidFill>
              <a:schemeClr val="accent4"/>
            </a:solidFill>
          </c:spPr>
          <c:invertIfNegative val="0"/>
          <c:cat>
            <c:numRef>
              <c:f>Sheet1!$A$2</c:f>
              <c:numCache>
                <c:formatCode>General</c:formatCode>
                <c:ptCount val="1"/>
              </c:numCache>
            </c:numRef>
          </c:cat>
          <c:val>
            <c:numRef>
              <c:f>Sheet1!$B$2</c:f>
              <c:numCache>
                <c:formatCode>General</c:formatCode>
                <c:ptCount val="1"/>
                <c:pt idx="0">
                  <c:v>42</c:v>
                </c:pt>
              </c:numCache>
            </c:numRef>
          </c:val>
          <c:extLst>
            <c:ext xmlns:c16="http://schemas.microsoft.com/office/drawing/2014/chart" uri="{C3380CC4-5D6E-409C-BE32-E72D297353CC}">
              <c16:uniqueId val="{00000000-60C2-4825-BB42-3F09C4E44D4E}"/>
            </c:ext>
          </c:extLst>
        </c:ser>
        <c:ser>
          <c:idx val="1"/>
          <c:order val="1"/>
          <c:tx>
            <c:strRef>
              <c:f>Sheet1!$C$1</c:f>
              <c:strCache>
                <c:ptCount val="1"/>
                <c:pt idx="0">
                  <c:v>Column2</c:v>
                </c:pt>
              </c:strCache>
            </c:strRef>
          </c:tx>
          <c:spPr>
            <a:solidFill>
              <a:schemeClr val="accent6"/>
            </a:solidFill>
          </c:spPr>
          <c:invertIfNegative val="0"/>
          <c:cat>
            <c:numRef>
              <c:f>Sheet1!$A$2</c:f>
              <c:numCache>
                <c:formatCode>General</c:formatCode>
                <c:ptCount val="1"/>
              </c:numCache>
            </c:numRef>
          </c:cat>
          <c:val>
            <c:numRef>
              <c:f>Sheet1!$C$2</c:f>
              <c:numCache>
                <c:formatCode>General</c:formatCode>
                <c:ptCount val="1"/>
                <c:pt idx="0">
                  <c:v>32</c:v>
                </c:pt>
              </c:numCache>
            </c:numRef>
          </c:val>
          <c:extLst>
            <c:ext xmlns:c16="http://schemas.microsoft.com/office/drawing/2014/chart" uri="{C3380CC4-5D6E-409C-BE32-E72D297353CC}">
              <c16:uniqueId val="{00000001-60C2-4825-BB42-3F09C4E44D4E}"/>
            </c:ext>
          </c:extLst>
        </c:ser>
        <c:ser>
          <c:idx val="2"/>
          <c:order val="2"/>
          <c:tx>
            <c:strRef>
              <c:f>Sheet1!$D$1</c:f>
              <c:strCache>
                <c:ptCount val="1"/>
                <c:pt idx="0">
                  <c:v>Series 3</c:v>
                </c:pt>
              </c:strCache>
            </c:strRef>
          </c:tx>
          <c:spPr>
            <a:solidFill>
              <a:schemeClr val="accent5"/>
            </a:solidFill>
          </c:spPr>
          <c:invertIfNegative val="0"/>
          <c:cat>
            <c:numRef>
              <c:f>Sheet1!$A$2</c:f>
              <c:numCache>
                <c:formatCode>General</c:formatCode>
                <c:ptCount val="1"/>
              </c:numCache>
            </c:numRef>
          </c:cat>
          <c:val>
            <c:numRef>
              <c:f>Sheet1!$D$2</c:f>
              <c:numCache>
                <c:formatCode>General</c:formatCode>
                <c:ptCount val="1"/>
                <c:pt idx="0">
                  <c:v>26</c:v>
                </c:pt>
              </c:numCache>
            </c:numRef>
          </c:val>
          <c:extLst>
            <c:ext xmlns:c16="http://schemas.microsoft.com/office/drawing/2014/chart" uri="{C3380CC4-5D6E-409C-BE32-E72D297353CC}">
              <c16:uniqueId val="{00000002-60C2-4825-BB42-3F09C4E44D4E}"/>
            </c:ext>
          </c:extLst>
        </c:ser>
        <c:dLbls>
          <c:showLegendKey val="0"/>
          <c:showVal val="0"/>
          <c:showCatName val="0"/>
          <c:showSerName val="0"/>
          <c:showPercent val="0"/>
          <c:showBubbleSize val="0"/>
        </c:dLbls>
        <c:gapWidth val="150"/>
        <c:overlap val="100"/>
        <c:axId val="2088633240"/>
        <c:axId val="2110209944"/>
      </c:barChart>
      <c:catAx>
        <c:axId val="2088633240"/>
        <c:scaling>
          <c:orientation val="minMax"/>
        </c:scaling>
        <c:delete val="1"/>
        <c:axPos val="b"/>
        <c:numFmt formatCode="General" sourceLinked="1"/>
        <c:majorTickMark val="out"/>
        <c:minorTickMark val="none"/>
        <c:tickLblPos val="nextTo"/>
        <c:crossAx val="2110209944"/>
        <c:crosses val="autoZero"/>
        <c:auto val="1"/>
        <c:lblAlgn val="ctr"/>
        <c:lblOffset val="100"/>
        <c:noMultiLvlLbl val="0"/>
      </c:catAx>
      <c:valAx>
        <c:axId val="2110209944"/>
        <c:scaling>
          <c:orientation val="minMax"/>
        </c:scaling>
        <c:delete val="1"/>
        <c:axPos val="l"/>
        <c:numFmt formatCode="General" sourceLinked="1"/>
        <c:majorTickMark val="out"/>
        <c:minorTickMark val="none"/>
        <c:tickLblPos val="nextTo"/>
        <c:crossAx val="208863324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Avenir Book"/>
                <a:cs typeface="Avenir Book"/>
              </a:rPr>
              <a:t>5</a:t>
            </a:r>
            <a:r>
              <a:rPr lang="en-US" baseline="0" dirty="0" smtClean="0">
                <a:latin typeface="Avenir Book"/>
                <a:cs typeface="Avenir Book"/>
              </a:rPr>
              <a:t> Year Sales History </a:t>
            </a:r>
            <a:endParaRPr lang="en-US" dirty="0">
              <a:latin typeface="Avenir Book"/>
              <a:cs typeface="Avenir Book"/>
            </a:endParaRPr>
          </a:p>
        </c:rich>
      </c:tx>
      <c:layout>
        <c:manualLayout>
          <c:xMode val="edge"/>
          <c:yMode val="edge"/>
          <c:x val="0.39443611525960298"/>
          <c:y val="3.1343335888514498E-2"/>
        </c:manualLayout>
      </c:layout>
      <c:overlay val="0"/>
    </c:title>
    <c:autoTitleDeleted val="0"/>
    <c:plotArea>
      <c:layout/>
      <c:lineChart>
        <c:grouping val="standard"/>
        <c:varyColors val="0"/>
        <c:ser>
          <c:idx val="0"/>
          <c:order val="0"/>
          <c:tx>
            <c:strRef>
              <c:f>Sheet1!$B$1</c:f>
              <c:strCache>
                <c:ptCount val="1"/>
                <c:pt idx="0">
                  <c:v>Series 1</c:v>
                </c:pt>
              </c:strCache>
            </c:strRef>
          </c:tx>
          <c:spPr>
            <a:ln>
              <a:solidFill>
                <a:schemeClr val="tx1">
                  <a:lumMod val="75000"/>
                  <a:lumOff val="25000"/>
                </a:schemeClr>
              </a:solidFill>
            </a:ln>
          </c:spPr>
          <c:marker>
            <c:spPr>
              <a:solidFill>
                <a:schemeClr val="tx1">
                  <a:lumMod val="75000"/>
                  <a:lumOff val="25000"/>
                </a:schemeClr>
              </a:solidFill>
              <a:ln>
                <a:solidFill>
                  <a:schemeClr val="tx1">
                    <a:lumMod val="75000"/>
                    <a:lumOff val="25000"/>
                  </a:schemeClr>
                </a:solidFill>
              </a:ln>
            </c:spPr>
          </c:marker>
          <c:dPt>
            <c:idx val="1"/>
            <c:marker>
              <c:spPr>
                <a:solidFill>
                  <a:schemeClr val="tx1">
                    <a:lumMod val="75000"/>
                    <a:lumOff val="25000"/>
                  </a:schemeClr>
                </a:solidFill>
                <a:ln w="12700" cmpd="sng">
                  <a:solidFill>
                    <a:schemeClr val="tx1">
                      <a:lumMod val="75000"/>
                      <a:lumOff val="25000"/>
                    </a:schemeClr>
                  </a:solidFill>
                </a:ln>
              </c:spPr>
            </c:marker>
            <c:bubble3D val="0"/>
            <c:spPr>
              <a:ln w="12700" cmpd="sng">
                <a:solidFill>
                  <a:schemeClr val="tx1">
                    <a:lumMod val="75000"/>
                    <a:lumOff val="25000"/>
                  </a:schemeClr>
                </a:solidFill>
              </a:ln>
            </c:spPr>
            <c:extLst>
              <c:ext xmlns:c16="http://schemas.microsoft.com/office/drawing/2014/chart" uri="{C3380CC4-5D6E-409C-BE32-E72D297353CC}">
                <c16:uniqueId val="{00000001-18E5-4F14-98D2-8FC40D4DD000}"/>
              </c:ext>
            </c:extLst>
          </c:dPt>
          <c:dPt>
            <c:idx val="2"/>
            <c:marker>
              <c:spPr>
                <a:solidFill>
                  <a:schemeClr val="tx1">
                    <a:lumMod val="75000"/>
                    <a:lumOff val="25000"/>
                  </a:schemeClr>
                </a:solidFill>
                <a:ln w="12700" cmpd="sng">
                  <a:solidFill>
                    <a:schemeClr val="tx1">
                      <a:lumMod val="75000"/>
                      <a:lumOff val="25000"/>
                    </a:schemeClr>
                  </a:solidFill>
                </a:ln>
              </c:spPr>
            </c:marker>
            <c:bubble3D val="0"/>
            <c:spPr>
              <a:ln w="12700" cmpd="sng">
                <a:solidFill>
                  <a:schemeClr val="tx1">
                    <a:lumMod val="75000"/>
                    <a:lumOff val="25000"/>
                  </a:schemeClr>
                </a:solidFill>
              </a:ln>
            </c:spPr>
            <c:extLst>
              <c:ext xmlns:c16="http://schemas.microsoft.com/office/drawing/2014/chart" uri="{C3380CC4-5D6E-409C-BE32-E72D297353CC}">
                <c16:uniqueId val="{00000003-18E5-4F14-98D2-8FC40D4DD000}"/>
              </c:ext>
            </c:extLst>
          </c:dPt>
          <c:dPt>
            <c:idx val="3"/>
            <c:marker>
              <c:spPr>
                <a:solidFill>
                  <a:schemeClr val="tx1">
                    <a:lumMod val="75000"/>
                    <a:lumOff val="25000"/>
                  </a:schemeClr>
                </a:solidFill>
                <a:ln w="12700" cmpd="sng">
                  <a:solidFill>
                    <a:schemeClr val="tx1">
                      <a:lumMod val="75000"/>
                      <a:lumOff val="25000"/>
                    </a:schemeClr>
                  </a:solidFill>
                </a:ln>
              </c:spPr>
            </c:marker>
            <c:bubble3D val="0"/>
            <c:spPr>
              <a:ln w="12700" cmpd="sng">
                <a:solidFill>
                  <a:schemeClr val="tx1">
                    <a:lumMod val="75000"/>
                    <a:lumOff val="25000"/>
                  </a:schemeClr>
                </a:solidFill>
              </a:ln>
            </c:spPr>
            <c:extLst>
              <c:ext xmlns:c16="http://schemas.microsoft.com/office/drawing/2014/chart" uri="{C3380CC4-5D6E-409C-BE32-E72D297353CC}">
                <c16:uniqueId val="{00000005-18E5-4F14-98D2-8FC40D4DD000}"/>
              </c:ext>
            </c:extLst>
          </c:dPt>
          <c:dPt>
            <c:idx val="4"/>
            <c:marker>
              <c:spPr>
                <a:solidFill>
                  <a:schemeClr val="tx1">
                    <a:lumMod val="75000"/>
                    <a:lumOff val="25000"/>
                  </a:schemeClr>
                </a:solidFill>
                <a:ln w="12700" cmpd="sng">
                  <a:solidFill>
                    <a:schemeClr val="tx1">
                      <a:lumMod val="75000"/>
                      <a:lumOff val="25000"/>
                    </a:schemeClr>
                  </a:solidFill>
                </a:ln>
              </c:spPr>
            </c:marker>
            <c:bubble3D val="0"/>
            <c:spPr>
              <a:ln w="12700" cmpd="sng">
                <a:solidFill>
                  <a:schemeClr val="tx1">
                    <a:lumMod val="75000"/>
                    <a:lumOff val="25000"/>
                  </a:schemeClr>
                </a:solidFill>
              </a:ln>
            </c:spPr>
            <c:extLst>
              <c:ext xmlns:c16="http://schemas.microsoft.com/office/drawing/2014/chart" uri="{C3380CC4-5D6E-409C-BE32-E72D297353CC}">
                <c16:uniqueId val="{00000007-18E5-4F14-98D2-8FC40D4DD000}"/>
              </c:ext>
            </c:extLst>
          </c:dPt>
          <c:cat>
            <c:numRef>
              <c:f>Sheet1!$A$2:$A$6</c:f>
              <c:numCache>
                <c:formatCode>General</c:formatCode>
                <c:ptCount val="5"/>
                <c:pt idx="0">
                  <c:v>2012</c:v>
                </c:pt>
                <c:pt idx="1">
                  <c:v>2013</c:v>
                </c:pt>
                <c:pt idx="2">
                  <c:v>2014</c:v>
                </c:pt>
                <c:pt idx="3">
                  <c:v>2015</c:v>
                </c:pt>
                <c:pt idx="4">
                  <c:v>2016</c:v>
                </c:pt>
              </c:numCache>
            </c:numRef>
          </c:cat>
          <c:val>
            <c:numRef>
              <c:f>Sheet1!$B$2:$B$6</c:f>
              <c:numCache>
                <c:formatCode>0.00</c:formatCode>
                <c:ptCount val="5"/>
                <c:pt idx="0">
                  <c:v>10.78</c:v>
                </c:pt>
                <c:pt idx="1">
                  <c:v>11.01</c:v>
                </c:pt>
                <c:pt idx="2">
                  <c:v>11.2</c:v>
                </c:pt>
                <c:pt idx="3">
                  <c:v>11.12</c:v>
                </c:pt>
                <c:pt idx="4">
                  <c:v>11.03</c:v>
                </c:pt>
              </c:numCache>
            </c:numRef>
          </c:val>
          <c:smooth val="0"/>
          <c:extLst>
            <c:ext xmlns:c16="http://schemas.microsoft.com/office/drawing/2014/chart" uri="{C3380CC4-5D6E-409C-BE32-E72D297353CC}">
              <c16:uniqueId val="{00000008-18E5-4F14-98D2-8FC40D4DD000}"/>
            </c:ext>
          </c:extLst>
        </c:ser>
        <c:dLbls>
          <c:showLegendKey val="0"/>
          <c:showVal val="0"/>
          <c:showCatName val="0"/>
          <c:showSerName val="0"/>
          <c:showPercent val="0"/>
          <c:showBubbleSize val="0"/>
        </c:dLbls>
        <c:marker val="1"/>
        <c:smooth val="0"/>
        <c:axId val="2114851816"/>
        <c:axId val="2114809416"/>
      </c:lineChart>
      <c:catAx>
        <c:axId val="2114851816"/>
        <c:scaling>
          <c:orientation val="minMax"/>
        </c:scaling>
        <c:delete val="0"/>
        <c:axPos val="b"/>
        <c:title>
          <c:tx>
            <c:rich>
              <a:bodyPr/>
              <a:lstStyle/>
              <a:p>
                <a:pPr>
                  <a:defRPr b="0" i="0">
                    <a:latin typeface="+mj-lt"/>
                    <a:cs typeface="Avenir Book"/>
                  </a:defRPr>
                </a:pPr>
                <a:r>
                  <a:rPr lang="en-US" b="0" i="0" dirty="0" smtClean="0">
                    <a:latin typeface="+mj-lt"/>
                    <a:cs typeface="Avenir Book"/>
                  </a:rPr>
                  <a:t>year</a:t>
                </a:r>
                <a:endParaRPr lang="en-US" b="0" i="0" dirty="0">
                  <a:latin typeface="+mj-lt"/>
                  <a:cs typeface="Avenir Book"/>
                </a:endParaRPr>
              </a:p>
            </c:rich>
          </c:tx>
          <c:layout>
            <c:manualLayout>
              <c:xMode val="edge"/>
              <c:yMode val="edge"/>
              <c:x val="0.51605659681099603"/>
              <c:y val="0.89468639141459105"/>
            </c:manualLayout>
          </c:layout>
          <c:overlay val="0"/>
        </c:title>
        <c:numFmt formatCode="General" sourceLinked="1"/>
        <c:majorTickMark val="out"/>
        <c:minorTickMark val="none"/>
        <c:tickLblPos val="nextTo"/>
        <c:crossAx val="2114809416"/>
        <c:crosses val="autoZero"/>
        <c:auto val="1"/>
        <c:lblAlgn val="ctr"/>
        <c:lblOffset val="100"/>
        <c:noMultiLvlLbl val="0"/>
      </c:catAx>
      <c:valAx>
        <c:axId val="2114809416"/>
        <c:scaling>
          <c:orientation val="minMax"/>
        </c:scaling>
        <c:delete val="0"/>
        <c:axPos val="l"/>
        <c:majorGridlines/>
        <c:title>
          <c:tx>
            <c:rich>
              <a:bodyPr rot="-5400000" vert="horz"/>
              <a:lstStyle/>
              <a:p>
                <a:pPr>
                  <a:defRPr b="0" i="0">
                    <a:latin typeface="+mj-lt"/>
                    <a:cs typeface="Avenir Book"/>
                  </a:defRPr>
                </a:pPr>
                <a:r>
                  <a:rPr lang="en-US" b="0" i="0" dirty="0" smtClean="0">
                    <a:latin typeface="+mj-lt"/>
                    <a:cs typeface="Avenir Book"/>
                  </a:rPr>
                  <a:t>sales in billions</a:t>
                </a:r>
                <a:endParaRPr lang="en-US" b="0" i="0" dirty="0">
                  <a:latin typeface="+mj-lt"/>
                  <a:cs typeface="Avenir Book"/>
                </a:endParaRPr>
              </a:p>
            </c:rich>
          </c:tx>
          <c:layout>
            <c:manualLayout>
              <c:xMode val="edge"/>
              <c:yMode val="edge"/>
              <c:x val="0"/>
              <c:y val="0.24934968606855501"/>
            </c:manualLayout>
          </c:layout>
          <c:overlay val="0"/>
        </c:title>
        <c:numFmt formatCode="0.00" sourceLinked="1"/>
        <c:majorTickMark val="out"/>
        <c:minorTickMark val="none"/>
        <c:tickLblPos val="nextTo"/>
        <c:crossAx val="2114851816"/>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C943B-B527-C441-AE98-8DFACE9F4D54}" type="doc">
      <dgm:prSet loTypeId="urn:microsoft.com/office/officeart/2005/8/layout/chevron1" loCatId="" qsTypeId="urn:microsoft.com/office/officeart/2005/8/quickstyle/simple4" qsCatId="simple" csTypeId="urn:microsoft.com/office/officeart/2005/8/colors/accent1_2" csCatId="accent1" phldr="1"/>
      <dgm:spPr/>
    </dgm:pt>
    <dgm:pt modelId="{4113963B-2289-EB4F-A6EB-F934CC311E45}">
      <dgm:prSet phldrT="[Text]"/>
      <dgm:spPr/>
      <dgm:t>
        <a:bodyPr/>
        <a:lstStyle/>
        <a:p>
          <a:r>
            <a:rPr lang="en-US" dirty="0" smtClean="0"/>
            <a:t>content</a:t>
          </a:r>
          <a:endParaRPr lang="en-US" dirty="0"/>
        </a:p>
      </dgm:t>
    </dgm:pt>
    <dgm:pt modelId="{94C5D225-DCCB-E340-8AE7-CA18CBFE1A7A}" type="parTrans" cxnId="{168EE6B6-0AD7-A249-8028-2FACABAB23AC}">
      <dgm:prSet/>
      <dgm:spPr/>
      <dgm:t>
        <a:bodyPr/>
        <a:lstStyle/>
        <a:p>
          <a:endParaRPr lang="en-US"/>
        </a:p>
      </dgm:t>
    </dgm:pt>
    <dgm:pt modelId="{6A5F26F7-E1ED-9143-9468-8D572B5A5167}" type="sibTrans" cxnId="{168EE6B6-0AD7-A249-8028-2FACABAB23AC}">
      <dgm:prSet/>
      <dgm:spPr/>
      <dgm:t>
        <a:bodyPr/>
        <a:lstStyle/>
        <a:p>
          <a:endParaRPr lang="en-US"/>
        </a:p>
      </dgm:t>
    </dgm:pt>
    <dgm:pt modelId="{99A0DFDF-A31A-4440-A564-1710D71299D1}">
      <dgm:prSet phldrT="[Text]"/>
      <dgm:spPr>
        <a:solidFill>
          <a:srgbClr val="70AD47"/>
        </a:solidFill>
      </dgm:spPr>
      <dgm:t>
        <a:bodyPr/>
        <a:lstStyle/>
        <a:p>
          <a:r>
            <a:rPr lang="en-US" dirty="0" smtClean="0"/>
            <a:t>color</a:t>
          </a:r>
          <a:endParaRPr lang="en-US" dirty="0"/>
        </a:p>
      </dgm:t>
    </dgm:pt>
    <dgm:pt modelId="{0928CE8E-5F6C-3547-9B4C-1D83F975CCB1}" type="sibTrans" cxnId="{7F13C13C-8289-5040-A803-DCB41136D382}">
      <dgm:prSet/>
      <dgm:spPr/>
      <dgm:t>
        <a:bodyPr/>
        <a:lstStyle/>
        <a:p>
          <a:endParaRPr lang="en-US"/>
        </a:p>
      </dgm:t>
    </dgm:pt>
    <dgm:pt modelId="{DDD4225C-11A1-0B4E-AD9A-F44523F7915B}" type="parTrans" cxnId="{7F13C13C-8289-5040-A803-DCB41136D382}">
      <dgm:prSet/>
      <dgm:spPr/>
      <dgm:t>
        <a:bodyPr/>
        <a:lstStyle/>
        <a:p>
          <a:endParaRPr lang="en-US"/>
        </a:p>
      </dgm:t>
    </dgm:pt>
    <dgm:pt modelId="{3D2C9407-4D63-2441-BEE1-B6CFD7C08FD2}">
      <dgm:prSet phldrT="[Text]"/>
      <dgm:spPr>
        <a:solidFill>
          <a:schemeClr val="accent4"/>
        </a:solidFill>
      </dgm:spPr>
      <dgm:t>
        <a:bodyPr/>
        <a:lstStyle/>
        <a:p>
          <a:r>
            <a:rPr lang="en-US" dirty="0" smtClean="0"/>
            <a:t>graphics</a:t>
          </a:r>
          <a:endParaRPr lang="en-US" dirty="0"/>
        </a:p>
      </dgm:t>
    </dgm:pt>
    <dgm:pt modelId="{1C8B7269-0794-4C45-9119-39319571CF88}" type="sibTrans" cxnId="{F1B61194-DDF1-CE42-8ABD-BFE8B6DFBEF9}">
      <dgm:prSet/>
      <dgm:spPr/>
      <dgm:t>
        <a:bodyPr/>
        <a:lstStyle/>
        <a:p>
          <a:endParaRPr lang="en-US"/>
        </a:p>
      </dgm:t>
    </dgm:pt>
    <dgm:pt modelId="{A93AD355-F70E-AC47-94C8-89E5366C2F60}" type="parTrans" cxnId="{F1B61194-DDF1-CE42-8ABD-BFE8B6DFBEF9}">
      <dgm:prSet/>
      <dgm:spPr/>
      <dgm:t>
        <a:bodyPr/>
        <a:lstStyle/>
        <a:p>
          <a:endParaRPr lang="en-US"/>
        </a:p>
      </dgm:t>
    </dgm:pt>
    <dgm:pt modelId="{3CCF63CE-E67B-FE47-9747-450934611170}" type="pres">
      <dgm:prSet presAssocID="{D45C943B-B527-C441-AE98-8DFACE9F4D54}" presName="Name0" presStyleCnt="0">
        <dgm:presLayoutVars>
          <dgm:dir/>
          <dgm:animLvl val="lvl"/>
          <dgm:resizeHandles val="exact"/>
        </dgm:presLayoutVars>
      </dgm:prSet>
      <dgm:spPr/>
    </dgm:pt>
    <dgm:pt modelId="{D1570576-B7FB-6346-9AB5-80685579BBFE}" type="pres">
      <dgm:prSet presAssocID="{99A0DFDF-A31A-4440-A564-1710D71299D1}" presName="parTxOnly" presStyleLbl="node1" presStyleIdx="0" presStyleCnt="3">
        <dgm:presLayoutVars>
          <dgm:chMax val="0"/>
          <dgm:chPref val="0"/>
          <dgm:bulletEnabled val="1"/>
        </dgm:presLayoutVars>
      </dgm:prSet>
      <dgm:spPr/>
      <dgm:t>
        <a:bodyPr/>
        <a:lstStyle/>
        <a:p>
          <a:endParaRPr lang="en-US"/>
        </a:p>
      </dgm:t>
    </dgm:pt>
    <dgm:pt modelId="{B555A5D2-81AB-FA4A-BCBA-0A3D315C9C95}" type="pres">
      <dgm:prSet presAssocID="{0928CE8E-5F6C-3547-9B4C-1D83F975CCB1}" presName="parTxOnlySpace" presStyleCnt="0"/>
      <dgm:spPr/>
    </dgm:pt>
    <dgm:pt modelId="{27C2D4EA-09C9-5944-B597-D2814976FE0D}" type="pres">
      <dgm:prSet presAssocID="{3D2C9407-4D63-2441-BEE1-B6CFD7C08FD2}" presName="parTxOnly" presStyleLbl="node1" presStyleIdx="1" presStyleCnt="3">
        <dgm:presLayoutVars>
          <dgm:chMax val="0"/>
          <dgm:chPref val="0"/>
          <dgm:bulletEnabled val="1"/>
        </dgm:presLayoutVars>
      </dgm:prSet>
      <dgm:spPr/>
      <dgm:t>
        <a:bodyPr/>
        <a:lstStyle/>
        <a:p>
          <a:endParaRPr lang="en-US"/>
        </a:p>
      </dgm:t>
    </dgm:pt>
    <dgm:pt modelId="{6B13955F-9783-2849-A29B-069185933A8E}" type="pres">
      <dgm:prSet presAssocID="{1C8B7269-0794-4C45-9119-39319571CF88}" presName="parTxOnlySpace" presStyleCnt="0"/>
      <dgm:spPr/>
    </dgm:pt>
    <dgm:pt modelId="{16876502-8F1D-4542-9F94-7F2A92FE3FC4}" type="pres">
      <dgm:prSet presAssocID="{4113963B-2289-EB4F-A6EB-F934CC311E45}" presName="parTxOnly" presStyleLbl="node1" presStyleIdx="2" presStyleCnt="3">
        <dgm:presLayoutVars>
          <dgm:chMax val="0"/>
          <dgm:chPref val="0"/>
          <dgm:bulletEnabled val="1"/>
        </dgm:presLayoutVars>
      </dgm:prSet>
      <dgm:spPr/>
      <dgm:t>
        <a:bodyPr/>
        <a:lstStyle/>
        <a:p>
          <a:endParaRPr lang="en-US"/>
        </a:p>
      </dgm:t>
    </dgm:pt>
  </dgm:ptLst>
  <dgm:cxnLst>
    <dgm:cxn modelId="{FD404080-94EF-5447-87A5-9153B6949FB0}" type="presOf" srcId="{D45C943B-B527-C441-AE98-8DFACE9F4D54}" destId="{3CCF63CE-E67B-FE47-9747-450934611170}" srcOrd="0" destOrd="0" presId="urn:microsoft.com/office/officeart/2005/8/layout/chevron1"/>
    <dgm:cxn modelId="{168EE6B6-0AD7-A249-8028-2FACABAB23AC}" srcId="{D45C943B-B527-C441-AE98-8DFACE9F4D54}" destId="{4113963B-2289-EB4F-A6EB-F934CC311E45}" srcOrd="2" destOrd="0" parTransId="{94C5D225-DCCB-E340-8AE7-CA18CBFE1A7A}" sibTransId="{6A5F26F7-E1ED-9143-9468-8D572B5A5167}"/>
    <dgm:cxn modelId="{F1B61194-DDF1-CE42-8ABD-BFE8B6DFBEF9}" srcId="{D45C943B-B527-C441-AE98-8DFACE9F4D54}" destId="{3D2C9407-4D63-2441-BEE1-B6CFD7C08FD2}" srcOrd="1" destOrd="0" parTransId="{A93AD355-F70E-AC47-94C8-89E5366C2F60}" sibTransId="{1C8B7269-0794-4C45-9119-39319571CF88}"/>
    <dgm:cxn modelId="{365DE171-C754-514D-B265-59ED6ECAE578}" type="presOf" srcId="{3D2C9407-4D63-2441-BEE1-B6CFD7C08FD2}" destId="{27C2D4EA-09C9-5944-B597-D2814976FE0D}" srcOrd="0" destOrd="0" presId="urn:microsoft.com/office/officeart/2005/8/layout/chevron1"/>
    <dgm:cxn modelId="{AA11D95A-374C-584C-87FB-94F094BF1FF2}" type="presOf" srcId="{4113963B-2289-EB4F-A6EB-F934CC311E45}" destId="{16876502-8F1D-4542-9F94-7F2A92FE3FC4}" srcOrd="0" destOrd="0" presId="urn:microsoft.com/office/officeart/2005/8/layout/chevron1"/>
    <dgm:cxn modelId="{556D0B00-4B57-9847-B13B-25F7402A7DBC}" type="presOf" srcId="{99A0DFDF-A31A-4440-A564-1710D71299D1}" destId="{D1570576-B7FB-6346-9AB5-80685579BBFE}" srcOrd="0" destOrd="0" presId="urn:microsoft.com/office/officeart/2005/8/layout/chevron1"/>
    <dgm:cxn modelId="{7F13C13C-8289-5040-A803-DCB41136D382}" srcId="{D45C943B-B527-C441-AE98-8DFACE9F4D54}" destId="{99A0DFDF-A31A-4440-A564-1710D71299D1}" srcOrd="0" destOrd="0" parTransId="{DDD4225C-11A1-0B4E-AD9A-F44523F7915B}" sibTransId="{0928CE8E-5F6C-3547-9B4C-1D83F975CCB1}"/>
    <dgm:cxn modelId="{143F8413-AAA5-4940-B55E-7D0EEC6ECECE}" type="presParOf" srcId="{3CCF63CE-E67B-FE47-9747-450934611170}" destId="{D1570576-B7FB-6346-9AB5-80685579BBFE}" srcOrd="0" destOrd="0" presId="urn:microsoft.com/office/officeart/2005/8/layout/chevron1"/>
    <dgm:cxn modelId="{1598F77D-2A45-AC4B-8DAC-0B944EFD0771}" type="presParOf" srcId="{3CCF63CE-E67B-FE47-9747-450934611170}" destId="{B555A5D2-81AB-FA4A-BCBA-0A3D315C9C95}" srcOrd="1" destOrd="0" presId="urn:microsoft.com/office/officeart/2005/8/layout/chevron1"/>
    <dgm:cxn modelId="{72251619-D4AB-0645-861A-9C34DFEDBA99}" type="presParOf" srcId="{3CCF63CE-E67B-FE47-9747-450934611170}" destId="{27C2D4EA-09C9-5944-B597-D2814976FE0D}" srcOrd="2" destOrd="0" presId="urn:microsoft.com/office/officeart/2005/8/layout/chevron1"/>
    <dgm:cxn modelId="{C3453FBC-5131-3D49-95D3-DD45B923D61D}" type="presParOf" srcId="{3CCF63CE-E67B-FE47-9747-450934611170}" destId="{6B13955F-9783-2849-A29B-069185933A8E}" srcOrd="3" destOrd="0" presId="urn:microsoft.com/office/officeart/2005/8/layout/chevron1"/>
    <dgm:cxn modelId="{B48431BF-AE9C-FA45-8C07-46384F693D61}" type="presParOf" srcId="{3CCF63CE-E67B-FE47-9747-450934611170}" destId="{16876502-8F1D-4542-9F94-7F2A92FE3FC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70576-B7FB-6346-9AB5-80685579BBFE}">
      <dsp:nvSpPr>
        <dsp:cNvPr id="0" name=""/>
        <dsp:cNvSpPr/>
      </dsp:nvSpPr>
      <dsp:spPr>
        <a:xfrm>
          <a:off x="1158" y="1561595"/>
          <a:ext cx="1410846" cy="564338"/>
        </a:xfrm>
        <a:prstGeom prst="chevron">
          <a:avLst/>
        </a:prstGeom>
        <a:solidFill>
          <a:srgbClr val="70AD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color</a:t>
          </a:r>
          <a:endParaRPr lang="en-US" sz="1700" kern="1200" dirty="0"/>
        </a:p>
      </dsp:txBody>
      <dsp:txXfrm>
        <a:off x="283327" y="1561595"/>
        <a:ext cx="846508" cy="564338"/>
      </dsp:txXfrm>
    </dsp:sp>
    <dsp:sp modelId="{27C2D4EA-09C9-5944-B597-D2814976FE0D}">
      <dsp:nvSpPr>
        <dsp:cNvPr id="0" name=""/>
        <dsp:cNvSpPr/>
      </dsp:nvSpPr>
      <dsp:spPr>
        <a:xfrm>
          <a:off x="1270919" y="1561595"/>
          <a:ext cx="1410846" cy="564338"/>
        </a:xfrm>
        <a:prstGeom prst="chevron">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graphics</a:t>
          </a:r>
          <a:endParaRPr lang="en-US" sz="1700" kern="1200" dirty="0"/>
        </a:p>
      </dsp:txBody>
      <dsp:txXfrm>
        <a:off x="1553088" y="1561595"/>
        <a:ext cx="846508" cy="564338"/>
      </dsp:txXfrm>
    </dsp:sp>
    <dsp:sp modelId="{16876502-8F1D-4542-9F94-7F2A92FE3FC4}">
      <dsp:nvSpPr>
        <dsp:cNvPr id="0" name=""/>
        <dsp:cNvSpPr/>
      </dsp:nvSpPr>
      <dsp:spPr>
        <a:xfrm>
          <a:off x="2540681" y="1561595"/>
          <a:ext cx="1410846" cy="564338"/>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content</a:t>
          </a:r>
          <a:endParaRPr lang="en-US" sz="1700" kern="1200" dirty="0"/>
        </a:p>
      </dsp:txBody>
      <dsp:txXfrm>
        <a:off x="2822850" y="1561595"/>
        <a:ext cx="846508" cy="5643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9DF96-2051-D94C-9488-09C15EBF5868}"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6927A-DBB3-A847-A7C0-70618762E0BB}" type="slidenum">
              <a:rPr lang="en-US" smtClean="0"/>
              <a:t>‹#›</a:t>
            </a:fld>
            <a:endParaRPr lang="en-US"/>
          </a:p>
        </p:txBody>
      </p:sp>
    </p:spTree>
    <p:extLst>
      <p:ext uri="{BB962C8B-B14F-4D97-AF65-F5344CB8AC3E}">
        <p14:creationId xmlns:p14="http://schemas.microsoft.com/office/powerpoint/2010/main" val="135911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impressions are made within 7 seconds of meeting someone. We make snap judgments about how people look, sound, and act, sometimes without even listening to what they are saying.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same thing happens when you give a presentation. Your audience forms an impression about how successful they believe your presentation will be before they can read the content, simply from how your presentation looks.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order to make the best impression with your audience, you should design your presentation with your audience in mind. The order in which you build your presentation should be the order in which your audience visually receives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you even begin putting together your slide deck, research your content, and build your story. Having a clear story arch will help you narrow the focus of your presentation and keep it concise.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Ineffective presentations are built backwards. Content is placed on the slide before the message is fully formed. This process leads to cluttered content, inconsistent messaging and slides that are not very aesthetically pleasing.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how can we turn ineffective presentations into effective ones? </a:t>
            </a:r>
          </a:p>
          <a:p>
            <a:endParaRPr lang="en-US" dirty="0"/>
          </a:p>
        </p:txBody>
      </p:sp>
      <p:sp>
        <p:nvSpPr>
          <p:cNvPr id="4" name="Slide Number Placeholder 3"/>
          <p:cNvSpPr>
            <a:spLocks noGrp="1"/>
          </p:cNvSpPr>
          <p:nvPr>
            <p:ph type="sldNum" sz="quarter" idx="10"/>
          </p:nvPr>
        </p:nvSpPr>
        <p:spPr/>
        <p:txBody>
          <a:bodyPr/>
          <a:lstStyle/>
          <a:p>
            <a:fld id="{7B26927A-DBB3-A847-A7C0-70618762E0BB}" type="slidenum">
              <a:rPr lang="en-US" smtClean="0"/>
              <a:t>1</a:t>
            </a:fld>
            <a:endParaRPr lang="en-US"/>
          </a:p>
        </p:txBody>
      </p:sp>
    </p:spTree>
    <p:extLst>
      <p:ext uri="{BB962C8B-B14F-4D97-AF65-F5344CB8AC3E}">
        <p14:creationId xmlns:p14="http://schemas.microsoft.com/office/powerpoint/2010/main" val="8077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what order does your audience receive visual messages?</a:t>
            </a:r>
          </a:p>
          <a:p>
            <a:r>
              <a:rPr lang="en-US" sz="1200" kern="1200" dirty="0" smtClean="0">
                <a:solidFill>
                  <a:schemeClr val="tx1"/>
                </a:solidFill>
                <a:effectLst/>
                <a:latin typeface="+mn-lt"/>
                <a:ea typeface="+mn-ea"/>
                <a:cs typeface="+mn-cs"/>
              </a:rPr>
              <a:t>Think about the first things you notice when you look at a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you notice the overall aesthetic of the slide. The colors, and layout.</a:t>
            </a:r>
          </a:p>
          <a:p>
            <a:r>
              <a:rPr lang="en-US" sz="1200" kern="1200" dirty="0" smtClean="0">
                <a:solidFill>
                  <a:schemeClr val="tx1"/>
                </a:solidFill>
                <a:effectLst/>
                <a:latin typeface="+mn-lt"/>
                <a:ea typeface="+mn-ea"/>
                <a:cs typeface="+mn-cs"/>
              </a:rPr>
              <a:t>Next, your eye jumps over to the graphs, pictures, and visual elements. </a:t>
            </a:r>
          </a:p>
          <a:p>
            <a:r>
              <a:rPr lang="en-US" sz="1200" kern="1200" dirty="0" smtClean="0">
                <a:solidFill>
                  <a:schemeClr val="tx1"/>
                </a:solidFill>
                <a:effectLst/>
                <a:latin typeface="+mn-lt"/>
                <a:ea typeface="+mn-ea"/>
                <a:cs typeface="+mn-cs"/>
              </a:rPr>
              <a:t>The very last things you notice are the actual words. The content is the last thing you read.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the order in which you should structure your slide design. </a:t>
            </a:r>
          </a:p>
          <a:p>
            <a:r>
              <a:rPr lang="en-US" sz="1200" kern="1200" dirty="0" smtClean="0">
                <a:solidFill>
                  <a:schemeClr val="tx1"/>
                </a:solidFill>
                <a:effectLst/>
                <a:latin typeface="+mn-lt"/>
                <a:ea typeface="+mn-ea"/>
                <a:cs typeface="+mn-cs"/>
              </a:rPr>
              <a:t>Begin with colors, fonts and spatial considerations, move to your graphs and visuals, and end the design process by putting your actual content on the slide.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 a look at an example of an ineffective slide.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26927A-DBB3-A847-A7C0-70618762E0BB}" type="slidenum">
              <a:rPr lang="en-US" smtClean="0"/>
              <a:t>2</a:t>
            </a:fld>
            <a:endParaRPr lang="en-US"/>
          </a:p>
        </p:txBody>
      </p:sp>
    </p:spTree>
    <p:extLst>
      <p:ext uri="{BB962C8B-B14F-4D97-AF65-F5344CB8AC3E}">
        <p14:creationId xmlns:p14="http://schemas.microsoft.com/office/powerpoint/2010/main" val="83252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is a relatively standard slide. Something that you would likely see in a group project or presentation.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probably has all of the necessary data, but nothing about the slide makes you want to read it. Its grey, boring, and all pretty much blends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4 different fonts on one page. The title, body, pie chart, and table are all different fonts.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graph and table look like they are copy and pasted from another source. They are not synthesized or integrated into the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are also somewhat hard to read. The fonts are small, and do not display the information in the most effective way.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the slide lacks context. The title gives no insight as to what the audience should take away from the slide, and the body information simply repeats data that has already been presented in the pie chart and table.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Okay, so what can be done to improve this slide? How can we use design elements to improve the visual interest and effectiveness?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start with colors.</a:t>
            </a:r>
          </a:p>
          <a:p>
            <a:pPr marL="0" indent="0">
              <a:buNone/>
            </a:pPr>
            <a:endParaRPr lang="en-US" dirty="0"/>
          </a:p>
        </p:txBody>
      </p:sp>
      <p:sp>
        <p:nvSpPr>
          <p:cNvPr id="4" name="Slide Number Placeholder 3"/>
          <p:cNvSpPr>
            <a:spLocks noGrp="1"/>
          </p:cNvSpPr>
          <p:nvPr>
            <p:ph type="sldNum" sz="quarter" idx="10"/>
          </p:nvPr>
        </p:nvSpPr>
        <p:spPr/>
        <p:txBody>
          <a:bodyPr/>
          <a:lstStyle/>
          <a:p>
            <a:fld id="{7B26927A-DBB3-A847-A7C0-70618762E0BB}" type="slidenum">
              <a:rPr lang="en-US" smtClean="0"/>
              <a:t>3</a:t>
            </a:fld>
            <a:endParaRPr lang="en-US"/>
          </a:p>
        </p:txBody>
      </p:sp>
    </p:spTree>
    <p:extLst>
      <p:ext uri="{BB962C8B-B14F-4D97-AF65-F5344CB8AC3E}">
        <p14:creationId xmlns:p14="http://schemas.microsoft.com/office/powerpoint/2010/main" val="196022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Colors</a:t>
            </a:r>
          </a:p>
          <a:p>
            <a:r>
              <a:rPr lang="en-US" sz="1200" kern="1200" dirty="0" smtClean="0">
                <a:solidFill>
                  <a:schemeClr val="tx1"/>
                </a:solidFill>
                <a:effectLst/>
                <a:latin typeface="+mn-lt"/>
                <a:ea typeface="+mn-ea"/>
                <a:cs typeface="+mn-cs"/>
              </a:rPr>
              <a:t>People do not view or interpret color the same way. Some reactions to color may be based on cultural associations while others might be more specific to individuals.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presenting in a different culture or to an entirely new audience, consider how national colors are viewed. Some people have very strong associations with the colors of their flag and might consider it disrespectful if you use their colors in a presentation. Some color pairings have strong associations with holidays and might be distracting to your message.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presenting in a corporate setting, you should consider the company or organization colors. Select colors that are appropriate for the industry and discussion topic. Also be aware of competitor’s colors, and be careful about selecting those as your theme.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on a more individual level, about 5-10% of the population is red/green colorblind and sees both of these colors as grey.  Even if red and green are your organization colors, it may not be right to use them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Organizations frequently use green to indicate positive, and red to indicate negative on graphs and charts, but this could be very confusing to the colorblind population.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considering all of those elements, I recommend starting with a basic color scheme that is not distracting. Try designing your presentation with a white background instead of selecting a preset theme at the beginning.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Blue is a traditional favorite and is generally a safe color to use in all settings. </a:t>
            </a:r>
          </a:p>
          <a:p>
            <a:endParaRPr lang="en-US" dirty="0" smtClean="0"/>
          </a:p>
          <a:p>
            <a:r>
              <a:rPr lang="en-US" sz="1200" b="1" kern="1200" dirty="0" smtClean="0">
                <a:solidFill>
                  <a:schemeClr val="tx1"/>
                </a:solidFill>
                <a:effectLst/>
                <a:latin typeface="+mn-lt"/>
                <a:ea typeface="+mn-ea"/>
                <a:cs typeface="+mn-cs"/>
              </a:rPr>
              <a:t>Fonts</a:t>
            </a:r>
          </a:p>
          <a:p>
            <a:r>
              <a:rPr lang="en-US" sz="1200" kern="1200" dirty="0" smtClean="0">
                <a:solidFill>
                  <a:schemeClr val="tx1"/>
                </a:solidFill>
                <a:effectLst/>
                <a:latin typeface="+mn-lt"/>
                <a:ea typeface="+mn-ea"/>
                <a:cs typeface="+mn-cs"/>
              </a:rPr>
              <a:t>Fonts can be very overwhelming. There are over 100 options in PowerPoint- but we can narrow it down to two types of categories.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Serif and sans-serif fonts.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Serif fonts have little feet at the bottom of the words, which help with legibility, especially in printing. In general, serif fonts create a classic and traditional impression.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Sans means without, so sans-serif fonts do not have the extra flourishes on the feet. These fonts tend to look cleaner and crisper, offering a more modern or high tech look.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selected a sans-serif font for this presentation because I wanted it to look simple and clean. However, there is no RIGHT answer to font selection. Consider the overall impression that you want to deliver, and select a font that is consistent with that message. </a:t>
            </a:r>
          </a:p>
          <a:p>
            <a:endParaRPr lang="en-US" dirty="0" smtClean="0"/>
          </a:p>
          <a:p>
            <a:r>
              <a:rPr lang="en-US" b="1" dirty="0" smtClean="0"/>
              <a:t>White Space</a:t>
            </a:r>
          </a:p>
          <a:p>
            <a:r>
              <a:rPr lang="en-US" sz="1200" kern="1200" dirty="0" smtClean="0">
                <a:solidFill>
                  <a:schemeClr val="tx1"/>
                </a:solidFill>
                <a:effectLst/>
                <a:latin typeface="+mn-lt"/>
                <a:ea typeface="+mn-ea"/>
                <a:cs typeface="+mn-cs"/>
              </a:rPr>
              <a:t>Finally, in the overall aesthetics category, remember that sometimes less is more.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White space can be very powerful on a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Decide which aspects of the page you want to highlight and consider how the eye moves across the page.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not feel like you need to fill up the entire slide. </a:t>
            </a:r>
          </a:p>
          <a:p>
            <a:r>
              <a:rPr lang="en-US" sz="1200" kern="1200" dirty="0" smtClean="0">
                <a:solidFill>
                  <a:schemeClr val="tx1"/>
                </a:solidFill>
                <a:effectLst/>
                <a:latin typeface="+mn-lt"/>
                <a:ea typeface="+mn-ea"/>
                <a:cs typeface="+mn-cs"/>
              </a:rPr>
              <a:t>Remember, your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should be a visual aid, not a content delivery method.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Using white space allows for balance, and also emphasizes those elements that you really want to deliver.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white space, another way to highlight those key elements is to do so with data.</a:t>
            </a:r>
          </a:p>
          <a:p>
            <a:r>
              <a:rPr lang="en-US" sz="1200" kern="1200" dirty="0" smtClean="0">
                <a:solidFill>
                  <a:schemeClr val="tx1"/>
                </a:solidFill>
                <a:effectLst/>
                <a:latin typeface="+mn-lt"/>
                <a:ea typeface="+mn-ea"/>
                <a:cs typeface="+mn-cs"/>
              </a:rPr>
              <a:t> </a:t>
            </a:r>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7B26927A-DBB3-A847-A7C0-70618762E0BB}" type="slidenum">
              <a:rPr lang="en-US" smtClean="0"/>
              <a:t>4</a:t>
            </a:fld>
            <a:endParaRPr lang="en-US"/>
          </a:p>
        </p:txBody>
      </p:sp>
    </p:spTree>
    <p:extLst>
      <p:ext uri="{BB962C8B-B14F-4D97-AF65-F5344CB8AC3E}">
        <p14:creationId xmlns:p14="http://schemas.microsoft.com/office/powerpoint/2010/main" val="10322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common problem with data driven visuals in presentations is that they do not match the message.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in the ineffective slide I showed earlier, there was a large chart at the bottom of the slide. This data showed the 5-year sales for mayonnaise, salad dressings, and sandwich spreads. However, at a quick glance, all you see are a bunch of numbers, and the point is not necessarily clear unless you really read and analyze the data.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that data really demonstrated was a trend over time, which would have been much clearer in a line or column graph.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best way to ensure that your data visualization is matching the message you are trying to deliver is to create the visuals yourself.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Instead of copying and pasting from your data source, consider what the data is showing you, and select the appropriate style of chart.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want to show direction or flow, or interaction between multiple elements, use arrows and shapes with a clear path.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showing parts of a whole, use a separated bar graph or pie chart.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trying to demonstrate trends over time, use a line or bar graph.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Take the time to analyze your data and integrate it into your slide. Synthesize the data for your audience so they don’t have to do it themselves. This process will help your audience focus on your verbal message as opposed to spending time deciphering the data on the screen behind you.  </a:t>
            </a:r>
          </a:p>
          <a:p>
            <a:endParaRPr lang="en-US" dirty="0"/>
          </a:p>
        </p:txBody>
      </p:sp>
      <p:sp>
        <p:nvSpPr>
          <p:cNvPr id="4" name="Slide Number Placeholder 3"/>
          <p:cNvSpPr>
            <a:spLocks noGrp="1"/>
          </p:cNvSpPr>
          <p:nvPr>
            <p:ph type="sldNum" sz="quarter" idx="10"/>
          </p:nvPr>
        </p:nvSpPr>
        <p:spPr/>
        <p:txBody>
          <a:bodyPr/>
          <a:lstStyle/>
          <a:p>
            <a:fld id="{7B26927A-DBB3-A847-A7C0-70618762E0BB}" type="slidenum">
              <a:rPr lang="en-US" smtClean="0"/>
              <a:t>5</a:t>
            </a:fld>
            <a:endParaRPr lang="en-US"/>
          </a:p>
        </p:txBody>
      </p:sp>
    </p:spTree>
    <p:extLst>
      <p:ext uri="{BB962C8B-B14F-4D97-AF65-F5344CB8AC3E}">
        <p14:creationId xmlns:p14="http://schemas.microsoft.com/office/powerpoint/2010/main" val="169901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have mentioned before, when you are delivering an oral presentation, your PowerPoint should be a visual aid, NOT a content delivery method. You and your verbal content should be the focus of your presentation, not the slides behind you.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People can’t read and listen to words simultaneously.</a:t>
            </a:r>
          </a:p>
          <a:p>
            <a:r>
              <a:rPr lang="en-US" sz="1200" kern="1200" dirty="0" smtClean="0">
                <a:solidFill>
                  <a:schemeClr val="tx1"/>
                </a:solidFill>
                <a:effectLst/>
                <a:latin typeface="+mn-lt"/>
                <a:ea typeface="+mn-ea"/>
                <a:cs typeface="+mn-cs"/>
              </a:rPr>
              <a:t>Keep the content on your slides exceptionally simple. Remove the temptation to focus on the slide and direct all attention toward you.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Edit your content to be concise, avoid bullet points, and use parallel structure.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not be wordier than you need to be on your slide. If a point can be made in 2 words instead of 4, say it in 2.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 order to” can simply be “to”</a:t>
            </a:r>
          </a:p>
          <a:p>
            <a:pPr lvl="0"/>
            <a:r>
              <a:rPr lang="en-US" sz="1200" kern="1200" dirty="0" smtClean="0">
                <a:solidFill>
                  <a:schemeClr val="tx1"/>
                </a:solidFill>
                <a:effectLst/>
                <a:latin typeface="+mn-lt"/>
                <a:ea typeface="+mn-ea"/>
                <a:cs typeface="+mn-cs"/>
              </a:rPr>
              <a:t>“Each person in the organization” can be simplified to “members”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Search for simple edits that will reduce the amount of time it will take for your audience to read the slide, while still maintaining the message.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time and a place for bullet points. They can help with organization and are great in outlines.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they are not as great on a PowerPoint slide.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audience will quickly get bored of a 30 slide presentation with 5 bullet points on each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Bullet points allow us to be lazy with our content and they do not help us demonstrate the message at all.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Instead of using bullet points, try highlighting the word you want to emphasize in a sentence, or use icons to provide context. Not only is this more visually appealing, but it will actually help your audience understand the message better.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use parallel structure. </a:t>
            </a:r>
          </a:p>
          <a:p>
            <a:r>
              <a:rPr lang="en-US" sz="1200" kern="1200" dirty="0" smtClean="0">
                <a:solidFill>
                  <a:schemeClr val="tx1"/>
                </a:solidFill>
                <a:effectLst/>
                <a:latin typeface="+mn-lt"/>
                <a:ea typeface="+mn-ea"/>
                <a:cs typeface="+mn-cs"/>
              </a:rPr>
              <a:t>Look at how you have phrased your content and compare to the words listed around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Lists should use the same part of speech to start each sentence.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 only will this read more clearly to your audience, but your oral presentation will line up more with your content.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Synthesizing your content and delivering in it a clear, concise manner will allow your audience to quickly grasp the key points that you want to make.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Instead of staring at the slide and not paying attention to you, your audience will be able to look to the slide for clarification but focus on your delivery.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what would that slide from the beginning of the presentation look like after considering all of these elements?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26927A-DBB3-A847-A7C0-70618762E0BB}" type="slidenum">
              <a:rPr lang="en-US" smtClean="0"/>
              <a:t>6</a:t>
            </a:fld>
            <a:endParaRPr lang="en-US"/>
          </a:p>
        </p:txBody>
      </p:sp>
    </p:spTree>
    <p:extLst>
      <p:ext uri="{BB962C8B-B14F-4D97-AF65-F5344CB8AC3E}">
        <p14:creationId xmlns:p14="http://schemas.microsoft.com/office/powerpoint/2010/main" val="89619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colors are brighter, and are relevant to the topic.</a:t>
            </a:r>
          </a:p>
          <a:p>
            <a:r>
              <a:rPr lang="en-US" sz="1200" kern="1200" dirty="0" smtClean="0">
                <a:solidFill>
                  <a:schemeClr val="tx1"/>
                </a:solidFill>
                <a:effectLst/>
                <a:latin typeface="+mn-lt"/>
                <a:ea typeface="+mn-ea"/>
                <a:cs typeface="+mn-cs"/>
              </a:rPr>
              <a:t>The font is consistent across the whole slide.</a:t>
            </a:r>
          </a:p>
          <a:p>
            <a:r>
              <a:rPr lang="en-US" sz="1200" kern="1200" dirty="0" smtClean="0">
                <a:solidFill>
                  <a:schemeClr val="tx1"/>
                </a:solidFill>
                <a:effectLst/>
                <a:latin typeface="+mn-lt"/>
                <a:ea typeface="+mn-ea"/>
                <a:cs typeface="+mn-cs"/>
              </a:rPr>
              <a:t>The bar graph on the left shows the percentages of a whole, while the graph on the right shows the sales trend over the last 5 years. </a:t>
            </a:r>
          </a:p>
          <a:p>
            <a:r>
              <a:rPr lang="en-US" sz="1200" kern="1200" dirty="0" smtClean="0">
                <a:solidFill>
                  <a:schemeClr val="tx1"/>
                </a:solidFill>
                <a:effectLst/>
                <a:latin typeface="+mn-lt"/>
                <a:ea typeface="+mn-ea"/>
                <a:cs typeface="+mn-cs"/>
              </a:rPr>
              <a:t>The body content is simple and does not repeat any data that is demonstrated in the graphs, and </a:t>
            </a:r>
          </a:p>
          <a:p>
            <a:r>
              <a:rPr lang="en-US" sz="1200" kern="1200" dirty="0" smtClean="0">
                <a:solidFill>
                  <a:schemeClr val="tx1"/>
                </a:solidFill>
                <a:effectLst/>
                <a:latin typeface="+mn-lt"/>
                <a:ea typeface="+mn-ea"/>
                <a:cs typeface="+mn-cs"/>
              </a:rPr>
              <a:t>The icons provide context to the topic as a whole. </a:t>
            </a:r>
          </a:p>
          <a:p>
            <a:endParaRPr lang="en-US" dirty="0" smtClean="0"/>
          </a:p>
          <a:p>
            <a:r>
              <a:rPr lang="en-US" sz="1200" kern="1200" dirty="0" smtClean="0">
                <a:solidFill>
                  <a:schemeClr val="tx1"/>
                </a:solidFill>
                <a:effectLst/>
                <a:latin typeface="+mn-lt"/>
                <a:ea typeface="+mn-ea"/>
                <a:cs typeface="+mn-cs"/>
              </a:rPr>
              <a:t>Building a presentation is a process, and it takes time. However, by building it with audience in mind, your time will be well spent, and the effectiveness of your presentation will be improved.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not be afraid to play with colors, fonts and white space. Try using graphs you haven’t used before. Experiment with new ways of organizing your content.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those first 7 seconds count. Make your audience believe that you will be successful before even get a chance to talk. </a:t>
            </a:r>
          </a:p>
          <a:p>
            <a:endParaRPr lang="en-US" dirty="0"/>
          </a:p>
        </p:txBody>
      </p:sp>
      <p:sp>
        <p:nvSpPr>
          <p:cNvPr id="4" name="Slide Number Placeholder 3"/>
          <p:cNvSpPr>
            <a:spLocks noGrp="1"/>
          </p:cNvSpPr>
          <p:nvPr>
            <p:ph type="sldNum" sz="quarter" idx="10"/>
          </p:nvPr>
        </p:nvSpPr>
        <p:spPr/>
        <p:txBody>
          <a:bodyPr/>
          <a:lstStyle/>
          <a:p>
            <a:fld id="{7B26927A-DBB3-A847-A7C0-70618762E0BB}" type="slidenum">
              <a:rPr lang="en-US" smtClean="0"/>
              <a:t>7</a:t>
            </a:fld>
            <a:endParaRPr lang="en-US"/>
          </a:p>
        </p:txBody>
      </p:sp>
    </p:spTree>
    <p:extLst>
      <p:ext uri="{BB962C8B-B14F-4D97-AF65-F5344CB8AC3E}">
        <p14:creationId xmlns:p14="http://schemas.microsoft.com/office/powerpoint/2010/main" val="34349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9F062D-578E-4CCE-B807-D85F2B7407E9}"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57690070"/>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15ECD-20B7-4B01-9106-107ACFE79A55}"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521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D8E164-ED08-4D18-8252-6BBB0FC88769}"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922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9"/>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D6FE62-D57B-452E-8A23-25B30AA5611E}"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161255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447188"/>
            <a:ext cx="10571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3" y="2222287"/>
            <a:ext cx="10554575"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727049-0C78-4D5A-B913-762D95E06806}"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426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3"/>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9"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3"/>
            <a:ext cx="10561419"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2DAEE-A1D0-400F-A538-FF4A5BE89CB2}"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807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3" y="2222289"/>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7"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F96397-3213-4CC9-A0D5-EB5C9E71DE7F}"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944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9"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40"/>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7"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7" y="2751140"/>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9C431-469F-4B33-8216-D51179220F83}" type="datetime1">
              <a:rPr lang="en-US" smtClean="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3244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32C03E-6BE9-484E-BB54-40DC34F7C11C}" type="datetime1">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9621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89F84-5ADA-4F58-9E75-B17363FA20D7}" type="datetime1">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0822648"/>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8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4" y="446090"/>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2" y="2260740"/>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3627B1-EFA4-4060-A290-548171F752E1}"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6625412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37C10-1657-4985-8D59-228CCC7FB024}"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876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9" y="727524"/>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4729"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1" y="6041364"/>
            <a:ext cx="976879" cy="365125"/>
          </a:xfrm>
        </p:spPr>
        <p:txBody>
          <a:bodyPr/>
          <a:lstStyle/>
          <a:p>
            <a:fld id="{D4E2D858-1405-4E87-9FC2-7AA3D687F2AB}" type="datetime1">
              <a:rPr lang="en-US" smtClean="0"/>
              <a:t>2/22/2018</a:t>
            </a:fld>
            <a:endParaRPr lang="en-US" dirty="0"/>
          </a:p>
        </p:txBody>
      </p:sp>
      <p:sp>
        <p:nvSpPr>
          <p:cNvPr id="6" name="Footer Placeholder 5"/>
          <p:cNvSpPr>
            <a:spLocks noGrp="1"/>
          </p:cNvSpPr>
          <p:nvPr>
            <p:ph type="ftr" sz="quarter" idx="11"/>
          </p:nvPr>
        </p:nvSpPr>
        <p:spPr>
          <a:xfrm>
            <a:off x="590396" y="6041364"/>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90"/>
            <a:ext cx="1062155" cy="4905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276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9"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Click icon to add picture</a:t>
            </a:r>
            <a:endParaRPr lang="en-US" dirty="0"/>
          </a:p>
        </p:txBody>
      </p:sp>
      <p:sp>
        <p:nvSpPr>
          <p:cNvPr id="4" name="Text Placeholder 3"/>
          <p:cNvSpPr>
            <a:spLocks noGrp="1"/>
          </p:cNvSpPr>
          <p:nvPr>
            <p:ph type="body" sz="half" idx="2"/>
          </p:nvPr>
        </p:nvSpPr>
        <p:spPr>
          <a:xfrm>
            <a:off x="810000" y="5367338"/>
            <a:ext cx="10561419"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58CE20E-9F67-4FF1-B4EF-37B229CA6B29}"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569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1" y="4443682"/>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4" y="1081458"/>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5490C8B4-8ABE-4BB1-943C-303AA30FA119}"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7972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0" y="2435959"/>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1" y="2286002"/>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332F0840-1804-4B1C-8342-E65E07D46744}" type="datetime1">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845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D95D74-CAD0-4924-8865-5521B8A3F685}"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8106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2"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2"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E1C08-4D46-457F-AD87-8A8A615BF2D3}"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55505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9" name="Slide Number Placeholder 8"/>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3292895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Slide Number Placeholder 5"/>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2808966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6"/>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Slide Number Placeholder 5"/>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52619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84375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646E21-C734-40B6-A8FD-AA157D800A48}"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6903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9" name="Slide Number Placeholder 8"/>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229696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Slide Number Placeholder 4"/>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726328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3" name="Footer Placeholder 2"/>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4" name="Slide Number Placeholder 3"/>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759357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1"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4229787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1"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2301011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3511266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3847741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white"/>
                </a:solidFill>
                <a:effectLst/>
                <a:latin typeface="Corbel"/>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latin typeface="Corbel"/>
              </a:rPr>
              <a:t>”</a:t>
            </a:r>
          </a:p>
        </p:txBody>
      </p:sp>
    </p:spTree>
    <p:extLst>
      <p:ext uri="{BB962C8B-B14F-4D97-AF65-F5344CB8AC3E}">
        <p14:creationId xmlns:p14="http://schemas.microsoft.com/office/powerpoint/2010/main" val="2181249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7" name="Slide Number Placeholder 6"/>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2269871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Slide Number Placeholder 4"/>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132233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9EEC0-D71C-4FCD-83F7-16D1A41D1C5A}"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7424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Slide Number Placeholder 4"/>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226222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Slide Number Placeholder 5"/>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1688604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Slide Number Placeholder 5"/>
          <p:cNvSpPr>
            <a:spLocks noGrp="1"/>
          </p:cNvSpPr>
          <p:nvPr>
            <p:ph type="sldNum" sz="quarter" idx="12"/>
          </p:nvPr>
        </p:nvSpPr>
        <p:spPr/>
        <p:txBody>
          <a:bodyPr/>
          <a:lstStyle/>
          <a:p>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278091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38237106-F2ED-405E-BC33-CC3CF426205F}" type="slidenum">
              <a:rPr lang="en-US" smtClean="0"/>
              <a:pPr/>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37C10-1657-4985-8D59-228CCC7FB024}"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DDAE5B-B07C-441A-8026-C23A427A74DC}" type="datetime1">
              <a:rPr lang="en-US" smtClean="0"/>
              <a:pPr/>
              <a:t>2/22/2018</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9EEC0-D71C-4FCD-83F7-16D1A41D1C5A}"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F034C4-8B43-4DB9-B3C9-2A17402250E0}" type="datetime1">
              <a:rPr lang="en-US" smtClean="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144FE-5F01-4494-A403-EA5A945A84F3}" type="datetime1">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6609910-3B8C-477F-9177-B506169CE85A}" type="datetime1">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2"/>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7552"/>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F034C4-8B43-4DB9-B3C9-2A17402250E0}" type="datetime1">
              <a:rPr lang="en-US" smtClean="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977356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0A0D86-7255-4463-BA5B-EA116A39BF22}"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E295F371-CF78-4CA7-A2B7-185B68FA1673}" type="datetime1">
              <a:rPr lang="en-US" smtClean="0"/>
              <a:t>2/22/2018</a:t>
            </a:fld>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15ECD-20B7-4B01-9106-107ACFE79A55}"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8E164-ED08-4D18-8252-6BBB0FC88769}" type="datetime1">
              <a:rPr lang="en-US" smtClean="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7144FE-5F01-4494-A403-EA5A945A84F3}" type="datetime1">
              <a:rPr lang="en-US" smtClean="0"/>
              <a:t>2/22/2018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132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09910-3B8C-477F-9177-B506169CE85A}" type="datetime1">
              <a:rPr lang="en-US" smtClean="0"/>
              <a:t>2/22/2018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724916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A0D86-7255-4463-BA5B-EA116A39BF22}"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058484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5F371-CF78-4CA7-A2B7-185B68FA1673}" type="datetime1">
              <a:rPr lang="en-US" smtClean="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764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13D7985-515A-443B-BF25-224DB4F2E4C0}" type="datetime1">
              <a:rPr lang="en-US" smtClean="0"/>
              <a:t>2/22/2018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80774881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1"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3"/>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5" y="6041364"/>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5" y="6041364"/>
            <a:ext cx="1343707" cy="365125"/>
          </a:xfrm>
          <a:prstGeom prst="rect">
            <a:avLst/>
          </a:prstGeom>
        </p:spPr>
        <p:txBody>
          <a:bodyPr vert="horz" lIns="91440" tIns="45720" rIns="91440" bIns="45720" rtlCol="0" anchor="b"/>
          <a:lstStyle>
            <a:lvl1pPr algn="r">
              <a:defRPr sz="900">
                <a:solidFill>
                  <a:schemeClr val="tx1"/>
                </a:solidFill>
              </a:defRPr>
            </a:lvl1pPr>
          </a:lstStyle>
          <a:p>
            <a:fld id="{671B9A25-B8E5-4F86-AB68-E1B245DA7B74}" type="datetime1">
              <a:rPr lang="en-US" smtClean="0"/>
              <a:t>2/22/2018</a:t>
            </a:fld>
            <a:endParaRPr lang="en-US" dirty="0"/>
          </a:p>
        </p:txBody>
      </p:sp>
      <p:sp>
        <p:nvSpPr>
          <p:cNvPr id="6" name="Slide Number Placeholder 5"/>
          <p:cNvSpPr>
            <a:spLocks noGrp="1"/>
          </p:cNvSpPr>
          <p:nvPr>
            <p:ph type="sldNum" sz="quarter" idx="4"/>
          </p:nvPr>
        </p:nvSpPr>
        <p:spPr>
          <a:xfrm>
            <a:off x="10678332" y="5915890"/>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46125468"/>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a:fld id="{4A2404C8-4E39-449F-9A1E-DF2637D72D8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defTabSz="914400"/>
              <a:t>2/22/2018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a:fld id="{BB5E54BA-B5C0-41D0-B3E0-51642F53CFC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rPr>
              <a:pPr defTabSz="914400"/>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ndParaRPr>
          </a:p>
        </p:txBody>
      </p:sp>
    </p:spTree>
    <p:extLst>
      <p:ext uri="{BB962C8B-B14F-4D97-AF65-F5344CB8AC3E}">
        <p14:creationId xmlns:p14="http://schemas.microsoft.com/office/powerpoint/2010/main" val="1255110057"/>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A13D7985-515A-443B-BF25-224DB4F2E4C0}" type="datetime1">
              <a:rPr lang="en-US" smtClean="0"/>
              <a:t>2/22/2018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D57F1E4F-1CFF-5643-939E-02111984F565}" type="slidenum">
              <a:rPr lang="en-US" smtClean="0"/>
              <a:t>‹#›</a:t>
            </a:fld>
            <a:endParaRPr lang="en-US" dirty="0"/>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8998527" y="3553652"/>
            <a:ext cx="5029200" cy="5029200"/>
          </a:xfrm>
          <a:prstGeom prst="ellipse">
            <a:avLst/>
          </a:prstGeom>
          <a:solidFill>
            <a:schemeClr val="accent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44988" y="-218007"/>
            <a:ext cx="9144000" cy="2387600"/>
          </a:xfrm>
        </p:spPr>
        <p:txBody>
          <a:bodyPr>
            <a:normAutofit/>
          </a:bodyPr>
          <a:lstStyle/>
          <a:p>
            <a:r>
              <a:rPr lang="en-US" sz="7200" dirty="0"/>
              <a:t>v</a:t>
            </a:r>
            <a:r>
              <a:rPr lang="en-US" sz="7200" dirty="0" smtClean="0"/>
              <a:t>isual </a:t>
            </a:r>
            <a:r>
              <a:rPr lang="en-US" sz="7200" dirty="0"/>
              <a:t>s</a:t>
            </a:r>
            <a:r>
              <a:rPr lang="en-US" sz="7200" dirty="0" smtClean="0"/>
              <a:t>lide design</a:t>
            </a:r>
            <a:endParaRPr lang="en-US" sz="7200" dirty="0"/>
          </a:p>
        </p:txBody>
      </p:sp>
      <p:sp>
        <p:nvSpPr>
          <p:cNvPr id="57" name="Donut 56"/>
          <p:cNvSpPr/>
          <p:nvPr/>
        </p:nvSpPr>
        <p:spPr>
          <a:xfrm>
            <a:off x="8998527" y="3553652"/>
            <a:ext cx="5029200" cy="5029200"/>
          </a:xfrm>
          <a:prstGeom prst="donut">
            <a:avLst>
              <a:gd name="adj" fmla="val 604"/>
            </a:avLst>
          </a:prstGeom>
          <a:solidFill>
            <a:srgbClr val="5B9BD5">
              <a:alpha val="90000"/>
            </a:srgbClr>
          </a:solidFill>
          <a:ln>
            <a:solidFill>
              <a:srgbClr val="5B9B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Oval 49"/>
          <p:cNvSpPr/>
          <p:nvPr/>
        </p:nvSpPr>
        <p:spPr>
          <a:xfrm>
            <a:off x="-1404816" y="-1673377"/>
            <a:ext cx="5029200" cy="5029200"/>
          </a:xfrm>
          <a:prstGeom prst="ellipse">
            <a:avLst/>
          </a:prstGeom>
          <a:solidFill>
            <a:schemeClr val="accent6">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
        <p:nvSpPr>
          <p:cNvPr id="19" name="Donut 18"/>
          <p:cNvSpPr/>
          <p:nvPr/>
        </p:nvSpPr>
        <p:spPr>
          <a:xfrm>
            <a:off x="5757985" y="4695092"/>
            <a:ext cx="5029200" cy="5029200"/>
          </a:xfrm>
          <a:prstGeom prst="donut">
            <a:avLst>
              <a:gd name="adj" fmla="val 604"/>
            </a:avLst>
          </a:prstGeom>
          <a:solidFill>
            <a:schemeClr val="accent4">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5394302" y="2169593"/>
            <a:ext cx="5995288" cy="954107"/>
          </a:xfrm>
          <a:prstGeom prst="rect">
            <a:avLst/>
          </a:prstGeom>
          <a:noFill/>
        </p:spPr>
        <p:txBody>
          <a:bodyPr wrap="square" rtlCol="0">
            <a:spAutoFit/>
          </a:bodyPr>
          <a:lstStyle/>
          <a:p>
            <a:pPr algn="r"/>
            <a:r>
              <a:rPr lang="en-US" sz="2800" dirty="0">
                <a:latin typeface="+mj-lt"/>
              </a:rPr>
              <a:t>d</a:t>
            </a:r>
            <a:r>
              <a:rPr lang="en-US" sz="2800" dirty="0" smtClean="0">
                <a:latin typeface="+mj-lt"/>
              </a:rPr>
              <a:t>esigning presentations with the audience in mind</a:t>
            </a:r>
            <a:endParaRPr lang="en-US" sz="2800" dirty="0">
              <a:latin typeface="+mj-lt"/>
            </a:endParaRPr>
          </a:p>
        </p:txBody>
      </p:sp>
      <p:sp>
        <p:nvSpPr>
          <p:cNvPr id="56" name="Donut 55"/>
          <p:cNvSpPr/>
          <p:nvPr/>
        </p:nvSpPr>
        <p:spPr>
          <a:xfrm>
            <a:off x="-1404816" y="-1673377"/>
            <a:ext cx="5029200" cy="5029200"/>
          </a:xfrm>
          <a:prstGeom prst="donut">
            <a:avLst>
              <a:gd name="adj" fmla="val 604"/>
            </a:avLst>
          </a:prstGeom>
          <a:solidFill>
            <a:schemeClr val="accent6">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904632" y="1908846"/>
            <a:ext cx="6947877" cy="6936400"/>
          </a:xfrm>
          <a:prstGeom prst="donut">
            <a:avLst>
              <a:gd name="adj" fmla="val 604"/>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1768201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
        <p:nvSpPr>
          <p:cNvPr id="5" name="TextBox 4"/>
          <p:cNvSpPr txBox="1"/>
          <p:nvPr/>
        </p:nvSpPr>
        <p:spPr>
          <a:xfrm>
            <a:off x="2886250" y="916147"/>
            <a:ext cx="8312399" cy="707886"/>
          </a:xfrm>
          <a:prstGeom prst="rect">
            <a:avLst/>
          </a:prstGeom>
          <a:noFill/>
        </p:spPr>
        <p:txBody>
          <a:bodyPr wrap="square" rtlCol="0">
            <a:spAutoFit/>
          </a:bodyPr>
          <a:lstStyle/>
          <a:p>
            <a:r>
              <a:rPr lang="en-US" sz="4000" dirty="0">
                <a:latin typeface="+mj-lt"/>
              </a:rPr>
              <a:t>c</a:t>
            </a:r>
            <a:r>
              <a:rPr lang="en-US" sz="4000" dirty="0" smtClean="0">
                <a:latin typeface="+mj-lt"/>
              </a:rPr>
              <a:t>olors, fonts, and white space  </a:t>
            </a:r>
            <a:endParaRPr lang="en-US" sz="4000" dirty="0">
              <a:latin typeface="+mj-lt"/>
            </a:endParaRPr>
          </a:p>
        </p:txBody>
      </p:sp>
      <p:sp>
        <p:nvSpPr>
          <p:cNvPr id="6" name="TextBox 5"/>
          <p:cNvSpPr txBox="1"/>
          <p:nvPr/>
        </p:nvSpPr>
        <p:spPr>
          <a:xfrm>
            <a:off x="2886249" y="2959593"/>
            <a:ext cx="6437813" cy="707886"/>
          </a:xfrm>
          <a:prstGeom prst="rect">
            <a:avLst/>
          </a:prstGeom>
          <a:noFill/>
        </p:spPr>
        <p:txBody>
          <a:bodyPr wrap="square" rtlCol="0">
            <a:spAutoFit/>
          </a:bodyPr>
          <a:lstStyle/>
          <a:p>
            <a:r>
              <a:rPr lang="en-US" sz="4000" dirty="0" smtClean="0">
                <a:latin typeface="+mj-lt"/>
              </a:rPr>
              <a:t>graphs and visuals </a:t>
            </a:r>
            <a:endParaRPr lang="en-US" sz="4000" dirty="0">
              <a:latin typeface="+mj-lt"/>
            </a:endParaRPr>
          </a:p>
        </p:txBody>
      </p:sp>
      <p:sp>
        <p:nvSpPr>
          <p:cNvPr id="7" name="TextBox 6"/>
          <p:cNvSpPr txBox="1"/>
          <p:nvPr/>
        </p:nvSpPr>
        <p:spPr>
          <a:xfrm>
            <a:off x="2886249" y="5080355"/>
            <a:ext cx="7812117" cy="707886"/>
          </a:xfrm>
          <a:prstGeom prst="rect">
            <a:avLst/>
          </a:prstGeom>
          <a:noFill/>
        </p:spPr>
        <p:txBody>
          <a:bodyPr wrap="square" rtlCol="0">
            <a:spAutoFit/>
          </a:bodyPr>
          <a:lstStyle/>
          <a:p>
            <a:r>
              <a:rPr lang="en-US" sz="4000" dirty="0" smtClean="0">
                <a:latin typeface="+mj-lt"/>
              </a:rPr>
              <a:t>content synthesis and organization </a:t>
            </a:r>
            <a:endParaRPr lang="en-US" sz="4000" dirty="0">
              <a:latin typeface="+mj-lt"/>
            </a:endParaRPr>
          </a:p>
        </p:txBody>
      </p:sp>
      <p:pic>
        <p:nvPicPr>
          <p:cNvPr id="8" name="Picture 7"/>
          <p:cNvPicPr>
            <a:picLocks noChangeAspect="1"/>
          </p:cNvPicPr>
          <p:nvPr/>
        </p:nvPicPr>
        <p:blipFill>
          <a:blip r:embed="rId3"/>
          <a:stretch>
            <a:fillRect/>
          </a:stretch>
        </p:blipFill>
        <p:spPr>
          <a:xfrm>
            <a:off x="845127" y="457290"/>
            <a:ext cx="1625600" cy="1625600"/>
          </a:xfrm>
          <a:prstGeom prst="rect">
            <a:avLst/>
          </a:prstGeom>
        </p:spPr>
      </p:pic>
      <p:pic>
        <p:nvPicPr>
          <p:cNvPr id="9" name="Picture 8"/>
          <p:cNvPicPr>
            <a:picLocks noChangeAspect="1"/>
          </p:cNvPicPr>
          <p:nvPr/>
        </p:nvPicPr>
        <p:blipFill>
          <a:blip r:embed="rId4"/>
          <a:stretch>
            <a:fillRect/>
          </a:stretch>
        </p:blipFill>
        <p:spPr>
          <a:xfrm>
            <a:off x="845127" y="2583227"/>
            <a:ext cx="1625600" cy="1625600"/>
          </a:xfrm>
          <a:prstGeom prst="rect">
            <a:avLst/>
          </a:prstGeom>
        </p:spPr>
      </p:pic>
      <p:pic>
        <p:nvPicPr>
          <p:cNvPr id="10" name="Picture 9"/>
          <p:cNvPicPr>
            <a:picLocks noChangeAspect="1"/>
          </p:cNvPicPr>
          <p:nvPr/>
        </p:nvPicPr>
        <p:blipFill>
          <a:blip r:embed="rId5"/>
          <a:stretch>
            <a:fillRect/>
          </a:stretch>
        </p:blipFill>
        <p:spPr>
          <a:xfrm>
            <a:off x="845127" y="4730752"/>
            <a:ext cx="1625600" cy="1625600"/>
          </a:xfrm>
          <a:prstGeom prst="rect">
            <a:avLst/>
          </a:prstGeom>
        </p:spPr>
      </p:pic>
      <p:sp>
        <p:nvSpPr>
          <p:cNvPr id="11" name="TextBox 10"/>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3230468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 (Continued)</a:t>
            </a:r>
          </a:p>
        </p:txBody>
      </p:sp>
      <p:sp>
        <p:nvSpPr>
          <p:cNvPr id="3" name="Content Placeholder 2"/>
          <p:cNvSpPr>
            <a:spLocks noGrp="1"/>
          </p:cNvSpPr>
          <p:nvPr>
            <p:ph idx="1"/>
          </p:nvPr>
        </p:nvSpPr>
        <p:spPr/>
        <p:txBody>
          <a:bodyPr>
            <a:normAutofit/>
          </a:bodyPr>
          <a:lstStyle/>
          <a:p>
            <a:pPr marL="305435" indent="-305435">
              <a:buChar char="•"/>
            </a:pPr>
            <a:endParaRPr lang="en-US" dirty="0"/>
          </a:p>
          <a:p>
            <a:pPr marL="305435" indent="9525">
              <a:buChar char="•"/>
            </a:pPr>
            <a:endParaRPr lang="en-US" b="1" dirty="0"/>
          </a:p>
          <a:p>
            <a:pPr marL="305435" indent="9525">
              <a:buChar char="•"/>
            </a:pPr>
            <a:endParaRPr lang="en-US" b="1" dirty="0"/>
          </a:p>
          <a:p>
            <a:pPr marL="305435" indent="9525">
              <a:buChar char="•"/>
            </a:pPr>
            <a:endParaRPr lang="en-US" b="1" dirty="0"/>
          </a:p>
          <a:p>
            <a:pPr marL="305435" indent="9525">
              <a:buChar char="•"/>
            </a:pPr>
            <a:endParaRPr lang="en-US" b="1" dirty="0"/>
          </a:p>
          <a:p>
            <a:pPr marL="305435" indent="-305435"/>
            <a:endParaRPr lang="en-US" dirty="0"/>
          </a:p>
          <a:p>
            <a:pPr marL="305435" indent="-305435"/>
            <a:endParaRPr lang="en-US" dirty="0"/>
          </a:p>
        </p:txBody>
      </p:sp>
      <p:sp>
        <p:nvSpPr>
          <p:cNvPr id="13" name="TextBox 12">
            <a:extLst>
              <a:ext uri="{FF2B5EF4-FFF2-40B4-BE49-F238E27FC236}">
                <a16:creationId xmlns:a16="http://schemas.microsoft.com/office/drawing/2014/main" id="{A2A30373-8A48-4EA4-8933-586CAC426A35}"/>
              </a:ext>
            </a:extLst>
          </p:cNvPr>
          <p:cNvSpPr txBox="1"/>
          <p:nvPr/>
        </p:nvSpPr>
        <p:spPr>
          <a:xfrm>
            <a:off x="744720" y="1779108"/>
            <a:ext cx="10866089" cy="2151358"/>
          </a:xfrm>
          <a:prstGeom prst="rect">
            <a:avLst/>
          </a:prstGeom>
          <a:noFill/>
        </p:spPr>
        <p:txBody>
          <a:bodyPr wrap="square" rtlCol="0" anchor="t">
            <a:spAutoFit/>
          </a:bodyPr>
          <a:lstStyle/>
          <a:p>
            <a:pPr marL="285750" indent="-305435">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cs typeface="Times New Roman"/>
              </a:rPr>
              <a:t>3B</a:t>
            </a:r>
          </a:p>
          <a:p>
            <a:pPr marL="285750" indent="-305435">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cs typeface="Times New Roman"/>
              </a:rPr>
              <a:t>The product category of mayonnaise, salad dressings and sandwich spreads experienced slight growth over the first three years, but the past two years the category has dipped faintly.</a:t>
            </a:r>
          </a:p>
          <a:p>
            <a:pPr marL="285750" indent="-305435">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cs typeface="Times New Roman"/>
              </a:rPr>
              <a:t>The breakdown of the three products included in this category can be seen below in the chart: sandwich spreads – 42%, salad dressings – 32%, and mayonnaise – 26%</a:t>
            </a:r>
          </a:p>
          <a:p>
            <a:pPr>
              <a:spcBef>
                <a:spcPct val="20000"/>
              </a:spcBef>
              <a:spcAft>
                <a:spcPts val="600"/>
              </a:spcAft>
              <a:buClr>
                <a:schemeClr val="accent2"/>
              </a:buClr>
              <a:buSzPct val="92000"/>
            </a:pPr>
            <a:endParaRPr lang="en-US" dirty="0">
              <a:solidFill>
                <a:schemeClr val="tx2"/>
              </a:solidFill>
              <a:latin typeface="+mj-lt"/>
            </a:endParaRPr>
          </a:p>
        </p:txBody>
      </p:sp>
      <p:sp>
        <p:nvSpPr>
          <p:cNvPr id="14" name="TextBox 13">
            <a:extLst>
              <a:ext uri="{FF2B5EF4-FFF2-40B4-BE49-F238E27FC236}">
                <a16:creationId xmlns:a16="http://schemas.microsoft.com/office/drawing/2014/main" id="{23A2590C-5A52-46CC-817F-D84C6A110FD8}"/>
              </a:ext>
            </a:extLst>
          </p:cNvPr>
          <p:cNvSpPr txBox="1"/>
          <p:nvPr/>
        </p:nvSpPr>
        <p:spPr>
          <a:xfrm>
            <a:off x="5739532" y="6539917"/>
            <a:ext cx="3129699" cy="261610"/>
          </a:xfrm>
          <a:prstGeom prst="rect">
            <a:avLst/>
          </a:prstGeom>
          <a:noFill/>
        </p:spPr>
        <p:txBody>
          <a:bodyPr wrap="square" rtlCol="0" anchor="t">
            <a:spAutoFit/>
          </a:bodyPr>
          <a:lstStyle/>
          <a:p>
            <a:endParaRPr lang="en-US" sz="1100" dirty="0"/>
          </a:p>
        </p:txBody>
      </p:sp>
      <p:pic>
        <p:nvPicPr>
          <p:cNvPr id="4" name="Picture 4" descr="5-Year Pie Chart.png"/>
          <p:cNvPicPr>
            <a:picLocks noChangeAspect="1"/>
          </p:cNvPicPr>
          <p:nvPr/>
        </p:nvPicPr>
        <p:blipFill>
          <a:blip r:embed="rId3"/>
          <a:stretch>
            <a:fillRect/>
          </a:stretch>
        </p:blipFill>
        <p:spPr>
          <a:xfrm>
            <a:off x="416620" y="3747740"/>
            <a:ext cx="4065703" cy="2616403"/>
          </a:xfrm>
          <a:prstGeom prst="rect">
            <a:avLst/>
          </a:prstGeom>
        </p:spPr>
      </p:pic>
      <p:pic>
        <p:nvPicPr>
          <p:cNvPr id="5" name="Picture 5" descr="5-Year Sales.png"/>
          <p:cNvPicPr>
            <a:picLocks noChangeAspect="1"/>
          </p:cNvPicPr>
          <p:nvPr/>
        </p:nvPicPr>
        <p:blipFill>
          <a:blip r:embed="rId4"/>
          <a:stretch>
            <a:fillRect/>
          </a:stretch>
        </p:blipFill>
        <p:spPr>
          <a:xfrm>
            <a:off x="4641066" y="4313271"/>
            <a:ext cx="7354824" cy="1845481"/>
          </a:xfrm>
          <a:prstGeom prst="rect">
            <a:avLst/>
          </a:prstGeom>
        </p:spPr>
      </p:pic>
      <p:sp>
        <p:nvSpPr>
          <p:cNvPr id="6" name="Rectangle 5">
            <a:extLst>
              <a:ext uri="{FF2B5EF4-FFF2-40B4-BE49-F238E27FC236}">
                <a16:creationId xmlns:a16="http://schemas.microsoft.com/office/drawing/2014/main" id="{E49FB1A1-227B-4E25-BBCA-B8CCE673F215}"/>
              </a:ext>
            </a:extLst>
          </p:cNvPr>
          <p:cNvSpPr/>
          <p:nvPr/>
        </p:nvSpPr>
        <p:spPr>
          <a:xfrm>
            <a:off x="701578" y="6388957"/>
            <a:ext cx="1747894" cy="307777"/>
          </a:xfrm>
          <a:prstGeom prst="rect">
            <a:avLst/>
          </a:prstGeom>
        </p:spPr>
        <p:txBody>
          <a:bodyPr wrap="none">
            <a:spAutoFit/>
          </a:bodyPr>
          <a:lstStyle/>
          <a:p>
            <a:r>
              <a:rPr lang="en-US" sz="1400" dirty="0"/>
              <a:t>(Packaged Facts, 2017)</a:t>
            </a:r>
          </a:p>
        </p:txBody>
      </p:sp>
      <p:sp>
        <p:nvSpPr>
          <p:cNvPr id="9" name="TextBox 8"/>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267867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19" y="200091"/>
            <a:ext cx="10515600" cy="1325562"/>
          </a:xfrm>
        </p:spPr>
        <p:txBody>
          <a:bodyPr/>
          <a:lstStyle/>
          <a:p>
            <a:r>
              <a:rPr lang="en-US" dirty="0"/>
              <a:t>c</a:t>
            </a:r>
            <a:r>
              <a:rPr lang="en-US" dirty="0" smtClean="0"/>
              <a:t>onsider colors, fonts, and white space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
        <p:nvSpPr>
          <p:cNvPr id="8" name="TextBox 7"/>
          <p:cNvSpPr txBox="1"/>
          <p:nvPr/>
        </p:nvSpPr>
        <p:spPr>
          <a:xfrm>
            <a:off x="1350332" y="1541755"/>
            <a:ext cx="1280622" cy="523220"/>
          </a:xfrm>
          <a:prstGeom prst="rect">
            <a:avLst/>
          </a:prstGeom>
          <a:noFill/>
        </p:spPr>
        <p:txBody>
          <a:bodyPr wrap="square" rtlCol="0">
            <a:spAutoFit/>
          </a:bodyPr>
          <a:lstStyle/>
          <a:p>
            <a:r>
              <a:rPr lang="en-US" sz="2800" dirty="0">
                <a:latin typeface="+mj-lt"/>
              </a:rPr>
              <a:t>c</a:t>
            </a:r>
            <a:r>
              <a:rPr lang="en-US" sz="2800" dirty="0" smtClean="0">
                <a:latin typeface="+mj-lt"/>
              </a:rPr>
              <a:t>olors</a:t>
            </a:r>
          </a:p>
        </p:txBody>
      </p:sp>
      <p:sp>
        <p:nvSpPr>
          <p:cNvPr id="9" name="TextBox 8"/>
          <p:cNvSpPr txBox="1"/>
          <p:nvPr/>
        </p:nvSpPr>
        <p:spPr>
          <a:xfrm>
            <a:off x="5412833" y="1525653"/>
            <a:ext cx="1211043" cy="523220"/>
          </a:xfrm>
          <a:prstGeom prst="rect">
            <a:avLst/>
          </a:prstGeom>
          <a:noFill/>
        </p:spPr>
        <p:txBody>
          <a:bodyPr wrap="square" rtlCol="0">
            <a:spAutoFit/>
          </a:bodyPr>
          <a:lstStyle/>
          <a:p>
            <a:r>
              <a:rPr lang="en-US" sz="2800" dirty="0">
                <a:latin typeface="+mj-lt"/>
              </a:rPr>
              <a:t>f</a:t>
            </a:r>
            <a:r>
              <a:rPr lang="en-US" sz="2800" dirty="0" smtClean="0">
                <a:latin typeface="+mj-lt"/>
              </a:rPr>
              <a:t>onts</a:t>
            </a:r>
          </a:p>
        </p:txBody>
      </p:sp>
      <p:sp>
        <p:nvSpPr>
          <p:cNvPr id="10" name="TextBox 9"/>
          <p:cNvSpPr txBox="1"/>
          <p:nvPr/>
        </p:nvSpPr>
        <p:spPr>
          <a:xfrm>
            <a:off x="8954781" y="1536205"/>
            <a:ext cx="2405946" cy="523220"/>
          </a:xfrm>
          <a:prstGeom prst="rect">
            <a:avLst/>
          </a:prstGeom>
          <a:noFill/>
        </p:spPr>
        <p:txBody>
          <a:bodyPr wrap="square" rtlCol="0">
            <a:spAutoFit/>
          </a:bodyPr>
          <a:lstStyle/>
          <a:p>
            <a:r>
              <a:rPr lang="en-US" sz="2800" dirty="0">
                <a:latin typeface="+mj-lt"/>
              </a:rPr>
              <a:t>w</a:t>
            </a:r>
            <a:r>
              <a:rPr lang="en-US" sz="2800" dirty="0" smtClean="0">
                <a:latin typeface="+mj-lt"/>
              </a:rPr>
              <a:t>hite </a:t>
            </a:r>
            <a:r>
              <a:rPr lang="en-US" sz="2800" dirty="0">
                <a:latin typeface="+mj-lt"/>
              </a:rPr>
              <a:t>s</a:t>
            </a:r>
            <a:r>
              <a:rPr lang="en-US" sz="2800" dirty="0" smtClean="0">
                <a:latin typeface="+mj-lt"/>
              </a:rPr>
              <a:t>pace</a:t>
            </a:r>
          </a:p>
        </p:txBody>
      </p:sp>
      <p:grpSp>
        <p:nvGrpSpPr>
          <p:cNvPr id="13" name="Group 12"/>
          <p:cNvGrpSpPr/>
          <p:nvPr/>
        </p:nvGrpSpPr>
        <p:grpSpPr>
          <a:xfrm>
            <a:off x="4444746" y="4462748"/>
            <a:ext cx="2932558" cy="1661994"/>
            <a:chOff x="4444746" y="2518037"/>
            <a:chExt cx="2932558" cy="1661994"/>
          </a:xfrm>
        </p:grpSpPr>
        <p:sp>
          <p:nvSpPr>
            <p:cNvPr id="5" name="TextBox 4"/>
            <p:cNvSpPr txBox="1"/>
            <p:nvPr/>
          </p:nvSpPr>
          <p:spPr>
            <a:xfrm>
              <a:off x="4653635" y="3164368"/>
              <a:ext cx="2512249" cy="1015663"/>
            </a:xfrm>
            <a:prstGeom prst="rect">
              <a:avLst/>
            </a:prstGeom>
            <a:noFill/>
          </p:spPr>
          <p:txBody>
            <a:bodyPr wrap="square" rtlCol="0">
              <a:spAutoFit/>
            </a:bodyPr>
            <a:lstStyle/>
            <a:p>
              <a:pPr algn="ctr"/>
              <a:r>
                <a:rPr lang="en-US" sz="2000" dirty="0" smtClean="0"/>
                <a:t>Calibri</a:t>
              </a:r>
            </a:p>
            <a:p>
              <a:pPr algn="ctr"/>
              <a:r>
                <a:rPr lang="en-US" sz="2000" dirty="0">
                  <a:latin typeface="Century Gothic"/>
                  <a:cs typeface="Century Gothic"/>
                </a:rPr>
                <a:t>Century Gothic</a:t>
              </a:r>
            </a:p>
            <a:p>
              <a:pPr algn="ctr"/>
              <a:r>
                <a:rPr lang="en-US" sz="2000" dirty="0" smtClean="0">
                  <a:latin typeface="Trebuchet MS"/>
                  <a:cs typeface="Trebuchet MS"/>
                </a:rPr>
                <a:t>Trebuchet</a:t>
              </a:r>
            </a:p>
          </p:txBody>
        </p:sp>
        <p:sp>
          <p:nvSpPr>
            <p:cNvPr id="11" name="TextBox 10"/>
            <p:cNvSpPr txBox="1"/>
            <p:nvPr/>
          </p:nvSpPr>
          <p:spPr>
            <a:xfrm>
              <a:off x="4444746" y="2518037"/>
              <a:ext cx="2932558" cy="646331"/>
            </a:xfrm>
            <a:prstGeom prst="rect">
              <a:avLst/>
            </a:prstGeom>
            <a:noFill/>
          </p:spPr>
          <p:txBody>
            <a:bodyPr wrap="square" rtlCol="0">
              <a:spAutoFit/>
            </a:bodyPr>
            <a:lstStyle/>
            <a:p>
              <a:pPr algn="ctr"/>
              <a:r>
                <a:rPr lang="en-US" dirty="0">
                  <a:latin typeface="+mj-lt"/>
                </a:rPr>
                <a:t>s</a:t>
              </a:r>
              <a:r>
                <a:rPr lang="en-US" dirty="0" smtClean="0">
                  <a:latin typeface="+mj-lt"/>
                </a:rPr>
                <a:t>ans-serif for a </a:t>
              </a:r>
            </a:p>
            <a:p>
              <a:pPr algn="ctr"/>
              <a:r>
                <a:rPr lang="en-US" dirty="0" smtClean="0">
                  <a:latin typeface="+mj-lt"/>
                </a:rPr>
                <a:t>clean and modern look:</a:t>
              </a:r>
              <a:endParaRPr lang="en-US" dirty="0">
                <a:latin typeface="+mj-lt"/>
              </a:endParaRPr>
            </a:p>
          </p:txBody>
        </p:sp>
      </p:grpSp>
      <p:grpSp>
        <p:nvGrpSpPr>
          <p:cNvPr id="3" name="Group 2"/>
          <p:cNvGrpSpPr/>
          <p:nvPr/>
        </p:nvGrpSpPr>
        <p:grpSpPr>
          <a:xfrm>
            <a:off x="4444746" y="2368157"/>
            <a:ext cx="2932558" cy="1664435"/>
            <a:chOff x="4444746" y="4659374"/>
            <a:chExt cx="2932558" cy="1664435"/>
          </a:xfrm>
        </p:grpSpPr>
        <p:sp>
          <p:nvSpPr>
            <p:cNvPr id="6" name="TextBox 5"/>
            <p:cNvSpPr txBox="1"/>
            <p:nvPr/>
          </p:nvSpPr>
          <p:spPr>
            <a:xfrm>
              <a:off x="4791671" y="5308146"/>
              <a:ext cx="2277588" cy="1015663"/>
            </a:xfrm>
            <a:prstGeom prst="rect">
              <a:avLst/>
            </a:prstGeom>
            <a:noFill/>
          </p:spPr>
          <p:txBody>
            <a:bodyPr wrap="square" rtlCol="0">
              <a:spAutoFit/>
            </a:bodyPr>
            <a:lstStyle/>
            <a:p>
              <a:pPr algn="ctr"/>
              <a:r>
                <a:rPr lang="en-US" sz="2000" dirty="0" smtClean="0">
                  <a:latin typeface="Cambria"/>
                  <a:cs typeface="Cambria"/>
                </a:rPr>
                <a:t>Cambria</a:t>
              </a:r>
            </a:p>
            <a:p>
              <a:pPr algn="ctr"/>
              <a:r>
                <a:rPr lang="en-US" sz="2000" dirty="0" smtClean="0">
                  <a:latin typeface="Times"/>
                  <a:cs typeface="Times"/>
                </a:rPr>
                <a:t>Times New Roman</a:t>
              </a:r>
            </a:p>
            <a:p>
              <a:pPr algn="ctr"/>
              <a:r>
                <a:rPr lang="en-US" sz="2000" dirty="0" smtClean="0">
                  <a:latin typeface="Georgia"/>
                  <a:cs typeface="Georgia"/>
                </a:rPr>
                <a:t>Georgia</a:t>
              </a:r>
            </a:p>
          </p:txBody>
        </p:sp>
        <p:sp>
          <p:nvSpPr>
            <p:cNvPr id="15" name="TextBox 14"/>
            <p:cNvSpPr txBox="1"/>
            <p:nvPr/>
          </p:nvSpPr>
          <p:spPr>
            <a:xfrm>
              <a:off x="4444746" y="4659374"/>
              <a:ext cx="2932558" cy="646331"/>
            </a:xfrm>
            <a:prstGeom prst="rect">
              <a:avLst/>
            </a:prstGeom>
            <a:noFill/>
          </p:spPr>
          <p:txBody>
            <a:bodyPr wrap="square" rtlCol="0">
              <a:spAutoFit/>
            </a:bodyPr>
            <a:lstStyle/>
            <a:p>
              <a:pPr algn="ctr"/>
              <a:r>
                <a:rPr lang="en-US" dirty="0" smtClean="0">
                  <a:latin typeface="+mj-lt"/>
                </a:rPr>
                <a:t>serif for a</a:t>
              </a:r>
            </a:p>
            <a:p>
              <a:pPr algn="ctr"/>
              <a:r>
                <a:rPr lang="en-US" dirty="0" smtClean="0">
                  <a:latin typeface="+mj-lt"/>
                </a:rPr>
                <a:t> more traditional look:</a:t>
              </a:r>
              <a:endParaRPr lang="en-US" dirty="0">
                <a:latin typeface="+mj-lt"/>
              </a:endParaRPr>
            </a:p>
          </p:txBody>
        </p:sp>
      </p:grpSp>
      <p:cxnSp>
        <p:nvCxnSpPr>
          <p:cNvPr id="17" name="Straight Connector 16"/>
          <p:cNvCxnSpPr/>
          <p:nvPr/>
        </p:nvCxnSpPr>
        <p:spPr>
          <a:xfrm>
            <a:off x="4634104" y="2111486"/>
            <a:ext cx="274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26928" y="2111486"/>
            <a:ext cx="2743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617527" y="2138754"/>
            <a:ext cx="27432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610195" y="2831043"/>
            <a:ext cx="3230125" cy="3525309"/>
            <a:chOff x="289784" y="3149589"/>
            <a:chExt cx="3230125" cy="3525309"/>
          </a:xfrm>
        </p:grpSpPr>
        <p:sp>
          <p:nvSpPr>
            <p:cNvPr id="23" name="TextBox 22"/>
            <p:cNvSpPr txBox="1"/>
            <p:nvPr/>
          </p:nvSpPr>
          <p:spPr>
            <a:xfrm>
              <a:off x="1670232" y="3149589"/>
              <a:ext cx="1849677" cy="369332"/>
            </a:xfrm>
            <a:prstGeom prst="rect">
              <a:avLst/>
            </a:prstGeom>
            <a:noFill/>
          </p:spPr>
          <p:txBody>
            <a:bodyPr wrap="square" rtlCol="0">
              <a:spAutoFit/>
            </a:bodyPr>
            <a:lstStyle/>
            <a:p>
              <a:r>
                <a:rPr lang="en-US" dirty="0">
                  <a:latin typeface="+mj-lt"/>
                </a:rPr>
                <a:t>n</a:t>
              </a:r>
              <a:r>
                <a:rPr lang="en-US" dirty="0" smtClean="0">
                  <a:latin typeface="+mj-lt"/>
                </a:rPr>
                <a:t>ational origins</a:t>
              </a:r>
              <a:endParaRPr lang="en-US" dirty="0">
                <a:latin typeface="+mj-lt"/>
              </a:endParaRPr>
            </a:p>
          </p:txBody>
        </p:sp>
        <p:sp>
          <p:nvSpPr>
            <p:cNvPr id="24" name="TextBox 23"/>
            <p:cNvSpPr txBox="1"/>
            <p:nvPr/>
          </p:nvSpPr>
          <p:spPr>
            <a:xfrm>
              <a:off x="1670232" y="4550857"/>
              <a:ext cx="1739249" cy="369332"/>
            </a:xfrm>
            <a:prstGeom prst="rect">
              <a:avLst/>
            </a:prstGeom>
            <a:noFill/>
          </p:spPr>
          <p:txBody>
            <a:bodyPr wrap="square" rtlCol="0">
              <a:spAutoFit/>
            </a:bodyPr>
            <a:lstStyle/>
            <a:p>
              <a:r>
                <a:rPr lang="en-US" dirty="0">
                  <a:latin typeface="+mj-lt"/>
                </a:rPr>
                <a:t>c</a:t>
              </a:r>
              <a:r>
                <a:rPr lang="en-US" dirty="0" smtClean="0">
                  <a:latin typeface="+mj-lt"/>
                </a:rPr>
                <a:t>ompany colors</a:t>
              </a:r>
              <a:endParaRPr lang="en-US" dirty="0">
                <a:latin typeface="+mj-lt"/>
              </a:endParaRPr>
            </a:p>
          </p:txBody>
        </p:sp>
        <p:sp>
          <p:nvSpPr>
            <p:cNvPr id="25" name="TextBox 24"/>
            <p:cNvSpPr txBox="1"/>
            <p:nvPr/>
          </p:nvSpPr>
          <p:spPr>
            <a:xfrm>
              <a:off x="1670232" y="5987020"/>
              <a:ext cx="1628821" cy="369332"/>
            </a:xfrm>
            <a:prstGeom prst="rect">
              <a:avLst/>
            </a:prstGeom>
            <a:noFill/>
          </p:spPr>
          <p:txBody>
            <a:bodyPr wrap="square" rtlCol="0">
              <a:spAutoFit/>
            </a:bodyPr>
            <a:lstStyle/>
            <a:p>
              <a:r>
                <a:rPr lang="en-US" dirty="0">
                  <a:latin typeface="+mj-lt"/>
                </a:rPr>
                <a:t>c</a:t>
              </a:r>
              <a:r>
                <a:rPr lang="en-US" dirty="0" smtClean="0">
                  <a:latin typeface="+mj-lt"/>
                </a:rPr>
                <a:t>olorblindness</a:t>
              </a:r>
              <a:endParaRPr lang="en-US" dirty="0">
                <a:latin typeface="+mj-lt"/>
              </a:endParaRPr>
            </a:p>
          </p:txBody>
        </p:sp>
        <p:pic>
          <p:nvPicPr>
            <p:cNvPr id="27" name="Picture 26"/>
            <p:cNvPicPr>
              <a:picLocks noChangeAspect="1"/>
            </p:cNvPicPr>
            <p:nvPr/>
          </p:nvPicPr>
          <p:blipFill rotWithShape="1">
            <a:blip r:embed="rId3">
              <a:duotone>
                <a:schemeClr val="accent6">
                  <a:shade val="45000"/>
                  <a:satMod val="135000"/>
                </a:schemeClr>
                <a:prstClr val="white"/>
              </a:duotone>
            </a:blip>
            <a:srcRect/>
            <a:stretch/>
          </p:blipFill>
          <p:spPr>
            <a:xfrm>
              <a:off x="298699" y="5582042"/>
              <a:ext cx="1092856" cy="1092856"/>
            </a:xfrm>
            <a:prstGeom prst="ellipse">
              <a:avLst/>
            </a:prstGeom>
          </p:spPr>
        </p:pic>
        <p:pic>
          <p:nvPicPr>
            <p:cNvPr id="28" name="Picture 27"/>
            <p:cNvPicPr>
              <a:picLocks noChangeAspect="1"/>
            </p:cNvPicPr>
            <p:nvPr/>
          </p:nvPicPr>
          <p:blipFill>
            <a:blip r:embed="rId4"/>
            <a:stretch>
              <a:fillRect/>
            </a:stretch>
          </p:blipFill>
          <p:spPr>
            <a:xfrm>
              <a:off x="289784" y="4196563"/>
              <a:ext cx="1101771" cy="1097280"/>
            </a:xfrm>
            <a:prstGeom prst="ellipse">
              <a:avLst/>
            </a:prstGeom>
          </p:spPr>
        </p:pic>
      </p:grpSp>
      <p:pic>
        <p:nvPicPr>
          <p:cNvPr id="7" name="Picture 6"/>
          <p:cNvPicPr>
            <a:picLocks noChangeAspect="1"/>
          </p:cNvPicPr>
          <p:nvPr/>
        </p:nvPicPr>
        <p:blipFill>
          <a:blip r:embed="rId5"/>
          <a:stretch>
            <a:fillRect/>
          </a:stretch>
        </p:blipFill>
        <p:spPr>
          <a:xfrm>
            <a:off x="610195" y="2495842"/>
            <a:ext cx="1101771" cy="1101771"/>
          </a:xfrm>
          <a:prstGeom prst="rect">
            <a:avLst/>
          </a:prstGeom>
        </p:spPr>
      </p:pic>
      <p:pic>
        <p:nvPicPr>
          <p:cNvPr id="35" name="Picture 34"/>
          <p:cNvPicPr>
            <a:picLocks noChangeAspect="1"/>
          </p:cNvPicPr>
          <p:nvPr/>
        </p:nvPicPr>
        <p:blipFill>
          <a:blip r:embed="rId6">
            <a:duotone>
              <a:schemeClr val="accent1">
                <a:shade val="45000"/>
                <a:satMod val="135000"/>
              </a:schemeClr>
              <a:prstClr val="white"/>
            </a:duotone>
            <a:alphaModFix/>
          </a:blip>
          <a:stretch>
            <a:fillRect/>
          </a:stretch>
        </p:blipFill>
        <p:spPr>
          <a:xfrm>
            <a:off x="8358021" y="3014488"/>
            <a:ext cx="1040246" cy="1040246"/>
          </a:xfrm>
          <a:prstGeom prst="rect">
            <a:avLst/>
          </a:prstGeom>
        </p:spPr>
      </p:pic>
      <p:sp>
        <p:nvSpPr>
          <p:cNvPr id="36" name="TextBox 35"/>
          <p:cNvSpPr txBox="1"/>
          <p:nvPr/>
        </p:nvSpPr>
        <p:spPr>
          <a:xfrm>
            <a:off x="9580546" y="3412947"/>
            <a:ext cx="2468361" cy="369332"/>
          </a:xfrm>
          <a:prstGeom prst="rect">
            <a:avLst/>
          </a:prstGeom>
          <a:noFill/>
        </p:spPr>
        <p:txBody>
          <a:bodyPr wrap="square" rtlCol="0">
            <a:spAutoFit/>
          </a:bodyPr>
          <a:lstStyle/>
          <a:p>
            <a:r>
              <a:rPr lang="en-US" dirty="0" smtClean="0">
                <a:latin typeface="+mj-lt"/>
              </a:rPr>
              <a:t>provide visual balance</a:t>
            </a:r>
            <a:endParaRPr lang="en-US" dirty="0">
              <a:latin typeface="+mj-lt"/>
            </a:endParaRPr>
          </a:p>
        </p:txBody>
      </p:sp>
      <p:pic>
        <p:nvPicPr>
          <p:cNvPr id="41" name="Picture 40"/>
          <p:cNvPicPr>
            <a:picLocks noChangeAspect="1"/>
          </p:cNvPicPr>
          <p:nvPr/>
        </p:nvPicPr>
        <p:blipFill>
          <a:blip r:embed="rId7">
            <a:duotone>
              <a:schemeClr val="accent6">
                <a:shade val="45000"/>
                <a:satMod val="135000"/>
              </a:schemeClr>
              <a:prstClr val="white"/>
            </a:duotone>
          </a:blip>
          <a:stretch>
            <a:fillRect/>
          </a:stretch>
        </p:blipFill>
        <p:spPr>
          <a:xfrm>
            <a:off x="8319962" y="4705314"/>
            <a:ext cx="1116363" cy="1116363"/>
          </a:xfrm>
          <a:prstGeom prst="rect">
            <a:avLst/>
          </a:prstGeom>
        </p:spPr>
      </p:pic>
      <p:sp>
        <p:nvSpPr>
          <p:cNvPr id="42" name="TextBox 41"/>
          <p:cNvSpPr txBox="1"/>
          <p:nvPr/>
        </p:nvSpPr>
        <p:spPr>
          <a:xfrm>
            <a:off x="9580546" y="5077329"/>
            <a:ext cx="2466743" cy="369332"/>
          </a:xfrm>
          <a:prstGeom prst="rect">
            <a:avLst/>
          </a:prstGeom>
          <a:noFill/>
        </p:spPr>
        <p:txBody>
          <a:bodyPr wrap="square" rtlCol="0">
            <a:spAutoFit/>
          </a:bodyPr>
          <a:lstStyle/>
          <a:p>
            <a:r>
              <a:rPr lang="en-US" dirty="0" smtClean="0">
                <a:latin typeface="+mj-lt"/>
              </a:rPr>
              <a:t>emphasize key ideas</a:t>
            </a:r>
            <a:endParaRPr lang="en-US" dirty="0">
              <a:latin typeface="+mj-lt"/>
            </a:endParaRPr>
          </a:p>
        </p:txBody>
      </p:sp>
      <p:sp>
        <p:nvSpPr>
          <p:cNvPr id="30" name="TextBox 29"/>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309674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itle 1"/>
          <p:cNvSpPr>
            <a:spLocks noGrp="1"/>
          </p:cNvSpPr>
          <p:nvPr>
            <p:ph type="title"/>
          </p:nvPr>
        </p:nvSpPr>
        <p:spPr>
          <a:xfrm>
            <a:off x="461800" y="231054"/>
            <a:ext cx="10515600" cy="1325562"/>
          </a:xfrm>
        </p:spPr>
        <p:txBody>
          <a:bodyPr/>
          <a:lstStyle/>
          <a:p>
            <a:r>
              <a:rPr lang="en-US" dirty="0"/>
              <a:t>c</a:t>
            </a:r>
            <a:r>
              <a:rPr lang="en-US" dirty="0" smtClean="0"/>
              <a:t>hoose visuals that match your message</a:t>
            </a:r>
            <a:endParaRPr lang="en-US" dirty="0"/>
          </a:p>
        </p:txBody>
      </p:sp>
      <p:sp>
        <p:nvSpPr>
          <p:cNvPr id="6" name="TextBox 5"/>
          <p:cNvSpPr txBox="1"/>
          <p:nvPr/>
        </p:nvSpPr>
        <p:spPr>
          <a:xfrm>
            <a:off x="848166" y="5423644"/>
            <a:ext cx="2693833" cy="523220"/>
          </a:xfrm>
          <a:prstGeom prst="rect">
            <a:avLst/>
          </a:prstGeom>
          <a:noFill/>
        </p:spPr>
        <p:txBody>
          <a:bodyPr wrap="square" rtlCol="0">
            <a:spAutoFit/>
          </a:bodyPr>
          <a:lstStyle/>
          <a:p>
            <a:r>
              <a:rPr lang="en-US" sz="2800" dirty="0">
                <a:latin typeface="+mj-lt"/>
              </a:rPr>
              <a:t>t</a:t>
            </a:r>
            <a:r>
              <a:rPr lang="en-US" sz="2800" dirty="0" smtClean="0">
                <a:latin typeface="+mj-lt"/>
              </a:rPr>
              <a:t>rends over time</a:t>
            </a:r>
            <a:endParaRPr lang="en-US" sz="2800" dirty="0">
              <a:latin typeface="+mj-lt"/>
            </a:endParaRPr>
          </a:p>
        </p:txBody>
      </p:sp>
      <p:sp>
        <p:nvSpPr>
          <p:cNvPr id="7" name="TextBox 6"/>
          <p:cNvSpPr txBox="1"/>
          <p:nvPr/>
        </p:nvSpPr>
        <p:spPr>
          <a:xfrm>
            <a:off x="848166" y="3588768"/>
            <a:ext cx="2693833" cy="523220"/>
          </a:xfrm>
          <a:prstGeom prst="rect">
            <a:avLst/>
          </a:prstGeom>
          <a:noFill/>
        </p:spPr>
        <p:txBody>
          <a:bodyPr wrap="square" rtlCol="0">
            <a:spAutoFit/>
          </a:bodyPr>
          <a:lstStyle/>
          <a:p>
            <a:r>
              <a:rPr lang="en-US" sz="2800" dirty="0">
                <a:latin typeface="+mj-lt"/>
              </a:rPr>
              <a:t>p</a:t>
            </a:r>
            <a:r>
              <a:rPr lang="en-US" sz="2800" dirty="0" smtClean="0">
                <a:latin typeface="+mj-lt"/>
              </a:rPr>
              <a:t>iece of a whole</a:t>
            </a:r>
            <a:endParaRPr lang="en-US" sz="2800" dirty="0">
              <a:latin typeface="+mj-lt"/>
            </a:endParaRPr>
          </a:p>
        </p:txBody>
      </p:sp>
      <p:sp>
        <p:nvSpPr>
          <p:cNvPr id="8" name="TextBox 7"/>
          <p:cNvSpPr txBox="1"/>
          <p:nvPr/>
        </p:nvSpPr>
        <p:spPr>
          <a:xfrm>
            <a:off x="848166" y="1828696"/>
            <a:ext cx="3272616" cy="523220"/>
          </a:xfrm>
          <a:prstGeom prst="rect">
            <a:avLst/>
          </a:prstGeom>
          <a:noFill/>
        </p:spPr>
        <p:txBody>
          <a:bodyPr wrap="square" rtlCol="0">
            <a:spAutoFit/>
          </a:bodyPr>
          <a:lstStyle/>
          <a:p>
            <a:r>
              <a:rPr lang="en-US" sz="2800" dirty="0">
                <a:latin typeface="+mj-lt"/>
              </a:rPr>
              <a:t>d</a:t>
            </a:r>
            <a:r>
              <a:rPr lang="en-US" sz="2800" dirty="0" smtClean="0">
                <a:latin typeface="+mj-lt"/>
              </a:rPr>
              <a:t>irection and flow</a:t>
            </a:r>
            <a:endParaRPr lang="en-US" sz="2800" dirty="0">
              <a:latin typeface="+mj-lt"/>
            </a:endParaRPr>
          </a:p>
        </p:txBody>
      </p:sp>
      <p:sp>
        <p:nvSpPr>
          <p:cNvPr id="14" name="Right Arrow 13"/>
          <p:cNvSpPr/>
          <p:nvPr/>
        </p:nvSpPr>
        <p:spPr>
          <a:xfrm>
            <a:off x="4486374" y="1987462"/>
            <a:ext cx="1847201" cy="348626"/>
          </a:xfrm>
          <a:prstGeom prst="rightArrow">
            <a:avLst>
              <a:gd name="adj1" fmla="val 25000"/>
              <a:gd name="adj2" fmla="val 50000"/>
            </a:avLst>
          </a:prstGeom>
          <a:gradFill flip="none" rotWithShape="1">
            <a:gsLst>
              <a:gs pos="0">
                <a:schemeClr val="accent1">
                  <a:tint val="94000"/>
                  <a:satMod val="103000"/>
                  <a:lumMod val="102000"/>
                  <a:alpha val="70000"/>
                </a:schemeClr>
              </a:gs>
              <a:gs pos="50000">
                <a:schemeClr val="accent1">
                  <a:shade val="100000"/>
                  <a:satMod val="110000"/>
                  <a:lumMod val="100000"/>
                  <a:alpha val="70000"/>
                </a:schemeClr>
              </a:gs>
              <a:gs pos="100000">
                <a:schemeClr val="accent1">
                  <a:shade val="78000"/>
                  <a:satMod val="120000"/>
                  <a:lumMod val="99000"/>
                  <a:alpha val="7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399589135"/>
              </p:ext>
            </p:extLst>
          </p:nvPr>
        </p:nvGraphicFramePr>
        <p:xfrm>
          <a:off x="7454668" y="231054"/>
          <a:ext cx="3952686" cy="368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hart 2"/>
          <p:cNvGraphicFramePr/>
          <p:nvPr>
            <p:extLst>
              <p:ext uri="{D42A27DB-BD31-4B8C-83A1-F6EECF244321}">
                <p14:modId xmlns:p14="http://schemas.microsoft.com/office/powerpoint/2010/main" val="3632133840"/>
              </p:ext>
            </p:extLst>
          </p:nvPr>
        </p:nvGraphicFramePr>
        <p:xfrm>
          <a:off x="6638374" y="5067048"/>
          <a:ext cx="5368826" cy="132680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p:nvPr>
            <p:extLst>
              <p:ext uri="{D42A27DB-BD31-4B8C-83A1-F6EECF244321}">
                <p14:modId xmlns:p14="http://schemas.microsoft.com/office/powerpoint/2010/main" val="3440316258"/>
              </p:ext>
            </p:extLst>
          </p:nvPr>
        </p:nvGraphicFramePr>
        <p:xfrm>
          <a:off x="6392782" y="2863621"/>
          <a:ext cx="5614418" cy="2109923"/>
        </p:xfrm>
        <a:graphic>
          <a:graphicData uri="http://schemas.openxmlformats.org/drawingml/2006/chart">
            <c:chart xmlns:c="http://schemas.openxmlformats.org/drawingml/2006/chart" xmlns:r="http://schemas.openxmlformats.org/officeDocument/2006/relationships" r:id="rId9"/>
          </a:graphicData>
        </a:graphic>
      </p:graphicFrame>
      <p:sp>
        <p:nvSpPr>
          <p:cNvPr id="17" name="Right Arrow 16"/>
          <p:cNvSpPr/>
          <p:nvPr/>
        </p:nvSpPr>
        <p:spPr>
          <a:xfrm>
            <a:off x="4486374" y="5598238"/>
            <a:ext cx="1847201" cy="348626"/>
          </a:xfrm>
          <a:prstGeom prst="rightArrow">
            <a:avLst>
              <a:gd name="adj1" fmla="val 25000"/>
              <a:gd name="adj2" fmla="val 50000"/>
            </a:avLst>
          </a:prstGeom>
          <a:gradFill flip="none" rotWithShape="1">
            <a:gsLst>
              <a:gs pos="0">
                <a:schemeClr val="accent1">
                  <a:tint val="94000"/>
                  <a:satMod val="103000"/>
                  <a:lumMod val="102000"/>
                  <a:alpha val="70000"/>
                </a:schemeClr>
              </a:gs>
              <a:gs pos="50000">
                <a:schemeClr val="accent1">
                  <a:shade val="100000"/>
                  <a:satMod val="110000"/>
                  <a:lumMod val="100000"/>
                  <a:alpha val="70000"/>
                </a:schemeClr>
              </a:gs>
              <a:gs pos="100000">
                <a:schemeClr val="accent1">
                  <a:shade val="78000"/>
                  <a:satMod val="120000"/>
                  <a:lumMod val="99000"/>
                  <a:alpha val="7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4486374" y="3744270"/>
            <a:ext cx="1847201" cy="348626"/>
          </a:xfrm>
          <a:prstGeom prst="rightArrow">
            <a:avLst>
              <a:gd name="adj1" fmla="val 25000"/>
              <a:gd name="adj2" fmla="val 50000"/>
            </a:avLst>
          </a:prstGeom>
          <a:gradFill flip="none" rotWithShape="1">
            <a:gsLst>
              <a:gs pos="0">
                <a:schemeClr val="accent1">
                  <a:tint val="94000"/>
                  <a:satMod val="103000"/>
                  <a:lumMod val="102000"/>
                  <a:alpha val="70000"/>
                </a:schemeClr>
              </a:gs>
              <a:gs pos="50000">
                <a:schemeClr val="accent1">
                  <a:shade val="100000"/>
                  <a:satMod val="110000"/>
                  <a:lumMod val="100000"/>
                  <a:alpha val="70000"/>
                </a:schemeClr>
              </a:gs>
              <a:gs pos="100000">
                <a:schemeClr val="accent1">
                  <a:shade val="78000"/>
                  <a:satMod val="120000"/>
                  <a:lumMod val="99000"/>
                  <a:alpha val="70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400421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19" y="268824"/>
            <a:ext cx="10515600" cy="1325562"/>
          </a:xfrm>
        </p:spPr>
        <p:txBody>
          <a:bodyPr/>
          <a:lstStyle/>
          <a:p>
            <a:r>
              <a:rPr lang="en-US" dirty="0"/>
              <a:t>s</a:t>
            </a:r>
            <a:r>
              <a:rPr lang="en-US" dirty="0" smtClean="0"/>
              <a:t>ynthesize and streamline content  </a:t>
            </a:r>
            <a:endParaRPr lang="en-US" dirty="0"/>
          </a:p>
        </p:txBody>
      </p:sp>
      <p:sp>
        <p:nvSpPr>
          <p:cNvPr id="4" name="Slide Number Placeholder 3"/>
          <p:cNvSpPr>
            <a:spLocks noGrp="1"/>
          </p:cNvSpPr>
          <p:nvPr>
            <p:ph type="sldNum" sz="quarter" idx="12"/>
          </p:nvPr>
        </p:nvSpPr>
        <p:spPr/>
        <p:txBody>
          <a:bodyPr>
            <a:normAutofit/>
          </a:bodyPr>
          <a:lstStyle/>
          <a:p>
            <a:fld id="{D57F1E4F-1CFF-5643-939E-02111984F565}" type="slidenum">
              <a:rPr lang="en-US" smtClean="0"/>
              <a:t>6</a:t>
            </a:fld>
            <a:endParaRPr lang="en-US" dirty="0"/>
          </a:p>
        </p:txBody>
      </p:sp>
      <p:pic>
        <p:nvPicPr>
          <p:cNvPr id="5" name="Picture 4"/>
          <p:cNvPicPr>
            <a:picLocks noChangeAspect="1"/>
          </p:cNvPicPr>
          <p:nvPr/>
        </p:nvPicPr>
        <p:blipFill>
          <a:blip r:embed="rId3">
            <a:duotone>
              <a:schemeClr val="accent4">
                <a:shade val="45000"/>
                <a:satMod val="135000"/>
              </a:schemeClr>
              <a:prstClr val="white"/>
            </a:duotone>
          </a:blip>
          <a:stretch>
            <a:fillRect/>
          </a:stretch>
        </p:blipFill>
        <p:spPr>
          <a:xfrm>
            <a:off x="1044448" y="1563272"/>
            <a:ext cx="1371600" cy="1371600"/>
          </a:xfrm>
          <a:prstGeom prst="rect">
            <a:avLst/>
          </a:prstGeom>
        </p:spPr>
      </p:pic>
      <p:pic>
        <p:nvPicPr>
          <p:cNvPr id="6" name="Picture 5"/>
          <p:cNvPicPr>
            <a:picLocks noChangeAspect="1"/>
          </p:cNvPicPr>
          <p:nvPr/>
        </p:nvPicPr>
        <p:blipFill>
          <a:blip r:embed="rId4">
            <a:duotone>
              <a:schemeClr val="accent6">
                <a:shade val="45000"/>
                <a:satMod val="135000"/>
              </a:schemeClr>
              <a:prstClr val="white"/>
            </a:duotone>
          </a:blip>
          <a:stretch>
            <a:fillRect/>
          </a:stretch>
        </p:blipFill>
        <p:spPr>
          <a:xfrm>
            <a:off x="1044448" y="3331788"/>
            <a:ext cx="1371600" cy="1371600"/>
          </a:xfrm>
          <a:prstGeom prst="rect">
            <a:avLst/>
          </a:prstGeom>
        </p:spPr>
      </p:pic>
      <p:pic>
        <p:nvPicPr>
          <p:cNvPr id="7" name="Picture 6"/>
          <p:cNvPicPr>
            <a:picLocks noChangeAspect="1"/>
          </p:cNvPicPr>
          <p:nvPr/>
        </p:nvPicPr>
        <p:blipFill>
          <a:blip r:embed="rId5"/>
          <a:stretch>
            <a:fillRect/>
          </a:stretch>
        </p:blipFill>
        <p:spPr>
          <a:xfrm>
            <a:off x="1044448" y="5147332"/>
            <a:ext cx="1371600" cy="1371600"/>
          </a:xfrm>
          <a:prstGeom prst="rect">
            <a:avLst/>
          </a:prstGeom>
        </p:spPr>
      </p:pic>
      <p:sp>
        <p:nvSpPr>
          <p:cNvPr id="8" name="TextBox 7"/>
          <p:cNvSpPr txBox="1"/>
          <p:nvPr/>
        </p:nvSpPr>
        <p:spPr>
          <a:xfrm>
            <a:off x="2786890" y="1900165"/>
            <a:ext cx="1743802" cy="523220"/>
          </a:xfrm>
          <a:prstGeom prst="rect">
            <a:avLst/>
          </a:prstGeom>
          <a:noFill/>
        </p:spPr>
        <p:txBody>
          <a:bodyPr wrap="square" rtlCol="0">
            <a:spAutoFit/>
          </a:bodyPr>
          <a:lstStyle/>
          <a:p>
            <a:r>
              <a:rPr lang="en-US" sz="2800" dirty="0">
                <a:latin typeface="+mj-lt"/>
              </a:rPr>
              <a:t>b</a:t>
            </a:r>
            <a:r>
              <a:rPr lang="en-US" sz="2800" dirty="0" smtClean="0">
                <a:latin typeface="+mj-lt"/>
              </a:rPr>
              <a:t>e concise</a:t>
            </a:r>
            <a:endParaRPr lang="en-US" sz="2800" dirty="0">
              <a:latin typeface="+mj-lt"/>
            </a:endParaRPr>
          </a:p>
        </p:txBody>
      </p:sp>
      <p:sp>
        <p:nvSpPr>
          <p:cNvPr id="9" name="TextBox 8"/>
          <p:cNvSpPr txBox="1"/>
          <p:nvPr/>
        </p:nvSpPr>
        <p:spPr>
          <a:xfrm>
            <a:off x="2786890" y="3697593"/>
            <a:ext cx="3312414" cy="523220"/>
          </a:xfrm>
          <a:prstGeom prst="rect">
            <a:avLst/>
          </a:prstGeom>
          <a:noFill/>
        </p:spPr>
        <p:txBody>
          <a:bodyPr wrap="square" rtlCol="0">
            <a:spAutoFit/>
          </a:bodyPr>
          <a:lstStyle/>
          <a:p>
            <a:r>
              <a:rPr lang="en-US" sz="2800" dirty="0" smtClean="0">
                <a:latin typeface="+mj-lt"/>
              </a:rPr>
              <a:t>avoid bullet points</a:t>
            </a:r>
            <a:endParaRPr lang="en-US" sz="2800" dirty="0">
              <a:latin typeface="+mj-lt"/>
            </a:endParaRPr>
          </a:p>
        </p:txBody>
      </p:sp>
      <p:sp>
        <p:nvSpPr>
          <p:cNvPr id="10" name="TextBox 9"/>
          <p:cNvSpPr txBox="1"/>
          <p:nvPr/>
        </p:nvSpPr>
        <p:spPr>
          <a:xfrm>
            <a:off x="2786890" y="5465889"/>
            <a:ext cx="3276270" cy="523220"/>
          </a:xfrm>
          <a:prstGeom prst="rect">
            <a:avLst/>
          </a:prstGeom>
          <a:noFill/>
        </p:spPr>
        <p:txBody>
          <a:bodyPr wrap="square" rtlCol="0">
            <a:spAutoFit/>
          </a:bodyPr>
          <a:lstStyle/>
          <a:p>
            <a:r>
              <a:rPr lang="en-US" sz="2800" dirty="0" smtClean="0">
                <a:latin typeface="+mj-lt"/>
              </a:rPr>
              <a:t>use parallel structure</a:t>
            </a:r>
            <a:endParaRPr lang="en-US" sz="2800" dirty="0">
              <a:latin typeface="+mj-lt"/>
            </a:endParaRPr>
          </a:p>
        </p:txBody>
      </p:sp>
      <p:sp>
        <p:nvSpPr>
          <p:cNvPr id="11" name="Right Arrow 10"/>
          <p:cNvSpPr/>
          <p:nvPr/>
        </p:nvSpPr>
        <p:spPr>
          <a:xfrm>
            <a:off x="6063160" y="1900446"/>
            <a:ext cx="1847201" cy="348626"/>
          </a:xfrm>
          <a:prstGeom prst="rightArrow">
            <a:avLst>
              <a:gd name="adj1" fmla="val 25000"/>
              <a:gd name="adj2" fmla="val 50000"/>
            </a:avLst>
          </a:prstGeom>
          <a:solidFill>
            <a:schemeClr val="accent4">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6063160" y="3697593"/>
            <a:ext cx="1847201" cy="348626"/>
          </a:xfrm>
          <a:prstGeom prst="rightArrow">
            <a:avLst>
              <a:gd name="adj1" fmla="val 25000"/>
              <a:gd name="adj2" fmla="val 50000"/>
            </a:avLst>
          </a:prstGeom>
          <a:solidFill>
            <a:schemeClr val="accent6">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6063160" y="5560742"/>
            <a:ext cx="1847201" cy="348626"/>
          </a:xfrm>
          <a:prstGeom prst="rightArrow">
            <a:avLst>
              <a:gd name="adj1" fmla="val 25000"/>
              <a:gd name="adj2" fmla="val 50000"/>
            </a:avLst>
          </a:prstGeom>
          <a:solidFill>
            <a:schemeClr val="accent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7997022" y="1888908"/>
            <a:ext cx="3962508" cy="923330"/>
          </a:xfrm>
          <a:prstGeom prst="rect">
            <a:avLst/>
          </a:prstGeom>
          <a:noFill/>
        </p:spPr>
        <p:txBody>
          <a:bodyPr wrap="square" rtlCol="0">
            <a:spAutoFit/>
          </a:bodyPr>
          <a:lstStyle/>
          <a:p>
            <a:pPr algn="ctr"/>
            <a:r>
              <a:rPr lang="en-US" dirty="0">
                <a:latin typeface="+mj-lt"/>
              </a:rPr>
              <a:t>i</a:t>
            </a:r>
            <a:r>
              <a:rPr lang="en-US" dirty="0" smtClean="0">
                <a:latin typeface="+mj-lt"/>
              </a:rPr>
              <a:t>n order to = to</a:t>
            </a:r>
          </a:p>
          <a:p>
            <a:pPr algn="ctr"/>
            <a:r>
              <a:rPr lang="en-US" dirty="0">
                <a:latin typeface="+mj-lt"/>
              </a:rPr>
              <a:t>e</a:t>
            </a:r>
            <a:r>
              <a:rPr lang="en-US" dirty="0" smtClean="0">
                <a:latin typeface="+mj-lt"/>
              </a:rPr>
              <a:t>veryone in the organization = members</a:t>
            </a:r>
          </a:p>
          <a:p>
            <a:pPr algn="ctr"/>
            <a:endParaRPr lang="en-US" dirty="0">
              <a:latin typeface="+mj-lt"/>
            </a:endParaRPr>
          </a:p>
        </p:txBody>
      </p:sp>
      <p:sp>
        <p:nvSpPr>
          <p:cNvPr id="15" name="TextBox 14"/>
          <p:cNvSpPr txBox="1"/>
          <p:nvPr/>
        </p:nvSpPr>
        <p:spPr>
          <a:xfrm>
            <a:off x="8391346" y="3639814"/>
            <a:ext cx="3178657" cy="646331"/>
          </a:xfrm>
          <a:prstGeom prst="rect">
            <a:avLst/>
          </a:prstGeom>
          <a:noFill/>
        </p:spPr>
        <p:txBody>
          <a:bodyPr wrap="square" rtlCol="0">
            <a:spAutoFit/>
          </a:bodyPr>
          <a:lstStyle/>
          <a:p>
            <a:pPr algn="ctr"/>
            <a:r>
              <a:rPr lang="en-US" dirty="0">
                <a:latin typeface="+mj-lt"/>
              </a:rPr>
              <a:t>h</a:t>
            </a:r>
            <a:r>
              <a:rPr lang="en-US" dirty="0" smtClean="0">
                <a:latin typeface="+mj-lt"/>
              </a:rPr>
              <a:t>ighlight key words</a:t>
            </a:r>
          </a:p>
          <a:p>
            <a:pPr algn="ctr"/>
            <a:r>
              <a:rPr lang="en-US" dirty="0">
                <a:latin typeface="+mj-lt"/>
              </a:rPr>
              <a:t>u</a:t>
            </a:r>
            <a:r>
              <a:rPr lang="en-US" dirty="0" smtClean="0">
                <a:latin typeface="+mj-lt"/>
              </a:rPr>
              <a:t>se icons for context</a:t>
            </a:r>
            <a:endParaRPr lang="en-US" dirty="0">
              <a:latin typeface="+mj-lt"/>
            </a:endParaRPr>
          </a:p>
        </p:txBody>
      </p:sp>
      <p:sp>
        <p:nvSpPr>
          <p:cNvPr id="18" name="TextBox 17"/>
          <p:cNvSpPr txBox="1"/>
          <p:nvPr/>
        </p:nvSpPr>
        <p:spPr>
          <a:xfrm>
            <a:off x="8053215" y="5282374"/>
            <a:ext cx="1925061" cy="923330"/>
          </a:xfrm>
          <a:prstGeom prst="rect">
            <a:avLst/>
          </a:prstGeom>
          <a:noFill/>
        </p:spPr>
        <p:txBody>
          <a:bodyPr wrap="square" rtlCol="0">
            <a:spAutoFit/>
          </a:bodyPr>
          <a:lstStyle/>
          <a:p>
            <a:pPr algn="ctr"/>
            <a:r>
              <a:rPr lang="en-US" dirty="0">
                <a:latin typeface="+mj-lt"/>
              </a:rPr>
              <a:t>c</a:t>
            </a:r>
            <a:r>
              <a:rPr lang="en-US" dirty="0" smtClean="0">
                <a:latin typeface="+mj-lt"/>
              </a:rPr>
              <a:t>onsider colors</a:t>
            </a:r>
          </a:p>
          <a:p>
            <a:pPr algn="ctr"/>
            <a:r>
              <a:rPr lang="en-US" dirty="0">
                <a:latin typeface="+mj-lt"/>
              </a:rPr>
              <a:t>c</a:t>
            </a:r>
            <a:r>
              <a:rPr lang="en-US" dirty="0" smtClean="0">
                <a:latin typeface="+mj-lt"/>
              </a:rPr>
              <a:t>hoosing visuals</a:t>
            </a:r>
          </a:p>
          <a:p>
            <a:pPr algn="ctr"/>
            <a:r>
              <a:rPr lang="en-US" dirty="0">
                <a:latin typeface="+mj-lt"/>
              </a:rPr>
              <a:t>c</a:t>
            </a:r>
            <a:r>
              <a:rPr lang="en-US" dirty="0" smtClean="0">
                <a:latin typeface="+mj-lt"/>
              </a:rPr>
              <a:t>ontent editing</a:t>
            </a:r>
            <a:endParaRPr lang="en-US" dirty="0">
              <a:latin typeface="+mj-lt"/>
            </a:endParaRPr>
          </a:p>
        </p:txBody>
      </p:sp>
      <p:sp>
        <p:nvSpPr>
          <p:cNvPr id="19" name="TextBox 18"/>
          <p:cNvSpPr txBox="1"/>
          <p:nvPr/>
        </p:nvSpPr>
        <p:spPr>
          <a:xfrm>
            <a:off x="8391346" y="4915903"/>
            <a:ext cx="1264822" cy="369332"/>
          </a:xfrm>
          <a:prstGeom prst="rect">
            <a:avLst/>
          </a:prstGeom>
          <a:noFill/>
        </p:spPr>
        <p:txBody>
          <a:bodyPr wrap="square" rtlCol="0">
            <a:spAutoFit/>
          </a:bodyPr>
          <a:lstStyle/>
          <a:p>
            <a:r>
              <a:rPr lang="en-US" u="sng" dirty="0">
                <a:latin typeface="+mj-lt"/>
              </a:rPr>
              <a:t>n</a:t>
            </a:r>
            <a:r>
              <a:rPr lang="en-US" u="sng" dirty="0" smtClean="0">
                <a:latin typeface="+mj-lt"/>
              </a:rPr>
              <a:t>ot parallel</a:t>
            </a:r>
            <a:endParaRPr lang="en-US" u="sng" dirty="0">
              <a:latin typeface="+mj-lt"/>
            </a:endParaRPr>
          </a:p>
        </p:txBody>
      </p:sp>
      <p:sp>
        <p:nvSpPr>
          <p:cNvPr id="20" name="TextBox 19"/>
          <p:cNvSpPr txBox="1"/>
          <p:nvPr/>
        </p:nvSpPr>
        <p:spPr>
          <a:xfrm>
            <a:off x="10613510" y="4915903"/>
            <a:ext cx="1264822" cy="369332"/>
          </a:xfrm>
          <a:prstGeom prst="rect">
            <a:avLst/>
          </a:prstGeom>
          <a:noFill/>
        </p:spPr>
        <p:txBody>
          <a:bodyPr wrap="square" rtlCol="0">
            <a:spAutoFit/>
          </a:bodyPr>
          <a:lstStyle/>
          <a:p>
            <a:r>
              <a:rPr lang="en-US" u="sng" dirty="0" smtClean="0">
                <a:latin typeface="+mj-lt"/>
              </a:rPr>
              <a:t>parallel</a:t>
            </a:r>
            <a:endParaRPr lang="en-US" u="sng" dirty="0">
              <a:latin typeface="+mj-lt"/>
            </a:endParaRPr>
          </a:p>
        </p:txBody>
      </p:sp>
      <p:sp>
        <p:nvSpPr>
          <p:cNvPr id="23" name="TextBox 22"/>
          <p:cNvSpPr txBox="1"/>
          <p:nvPr/>
        </p:nvSpPr>
        <p:spPr>
          <a:xfrm>
            <a:off x="9900219" y="5282374"/>
            <a:ext cx="2331400" cy="923330"/>
          </a:xfrm>
          <a:prstGeom prst="rect">
            <a:avLst/>
          </a:prstGeom>
          <a:noFill/>
        </p:spPr>
        <p:txBody>
          <a:bodyPr wrap="square" rtlCol="0">
            <a:spAutoFit/>
          </a:bodyPr>
          <a:lstStyle/>
          <a:p>
            <a:pPr algn="ctr"/>
            <a:r>
              <a:rPr lang="en-US" dirty="0" smtClean="0">
                <a:latin typeface="+mj-lt"/>
              </a:rPr>
              <a:t>Consider colors</a:t>
            </a:r>
          </a:p>
          <a:p>
            <a:pPr algn="ctr"/>
            <a:r>
              <a:rPr lang="en-US" dirty="0" smtClean="0">
                <a:latin typeface="+mj-lt"/>
              </a:rPr>
              <a:t>Choose visuals</a:t>
            </a:r>
          </a:p>
          <a:p>
            <a:pPr algn="ctr"/>
            <a:r>
              <a:rPr lang="en-US" dirty="0" smtClean="0">
                <a:latin typeface="+mj-lt"/>
              </a:rPr>
              <a:t>Streamline content</a:t>
            </a:r>
            <a:endParaRPr lang="en-US" dirty="0">
              <a:latin typeface="+mj-lt"/>
            </a:endParaRPr>
          </a:p>
        </p:txBody>
      </p:sp>
      <p:sp>
        <p:nvSpPr>
          <p:cNvPr id="21" name="TextBox 20"/>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77814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10" y="0"/>
            <a:ext cx="10515600" cy="1325562"/>
          </a:xfrm>
        </p:spPr>
        <p:txBody>
          <a:bodyPr/>
          <a:lstStyle/>
          <a:p>
            <a:pPr algn="r"/>
            <a:r>
              <a:rPr lang="en-US" dirty="0">
                <a:latin typeface="Avenir Book"/>
                <a:cs typeface="Avenir Book"/>
              </a:rPr>
              <a:t>s</a:t>
            </a:r>
            <a:r>
              <a:rPr lang="en-US" dirty="0" smtClean="0">
                <a:latin typeface="Avenir Book"/>
                <a:cs typeface="Avenir Book"/>
              </a:rPr>
              <a:t>ales </a:t>
            </a:r>
            <a:r>
              <a:rPr lang="en-US" dirty="0">
                <a:latin typeface="Avenir Book"/>
                <a:cs typeface="Avenir Book"/>
              </a:rPr>
              <a:t>h</a:t>
            </a:r>
            <a:r>
              <a:rPr lang="en-US" dirty="0" smtClean="0">
                <a:latin typeface="Avenir Book"/>
                <a:cs typeface="Avenir Book"/>
              </a:rPr>
              <a:t>istory of product </a:t>
            </a:r>
            <a:r>
              <a:rPr lang="en-US" dirty="0">
                <a:latin typeface="Avenir Book"/>
                <a:cs typeface="Avenir Book"/>
              </a:rPr>
              <a:t>c</a:t>
            </a:r>
            <a:r>
              <a:rPr lang="en-US" dirty="0" smtClean="0">
                <a:latin typeface="Avenir Book"/>
                <a:cs typeface="Avenir Book"/>
              </a:rPr>
              <a:t>ategory  </a:t>
            </a:r>
            <a:endParaRPr lang="en-US" dirty="0">
              <a:latin typeface="Avenir Book"/>
              <a:cs typeface="Avenir Book"/>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
        <p:nvSpPr>
          <p:cNvPr id="6" name="TextBox 5"/>
          <p:cNvSpPr txBox="1"/>
          <p:nvPr/>
        </p:nvSpPr>
        <p:spPr>
          <a:xfrm>
            <a:off x="5954378" y="1019412"/>
            <a:ext cx="6374576" cy="400110"/>
          </a:xfrm>
          <a:prstGeom prst="rect">
            <a:avLst/>
          </a:prstGeom>
          <a:noFill/>
        </p:spPr>
        <p:txBody>
          <a:bodyPr wrap="square" rtlCol="0">
            <a:spAutoFit/>
          </a:bodyPr>
          <a:lstStyle/>
          <a:p>
            <a:r>
              <a:rPr lang="en-US" sz="2000" dirty="0" smtClean="0">
                <a:latin typeface="+mj-lt"/>
                <a:cs typeface="Times New Roman"/>
              </a:rPr>
              <a:t>mayonnaise, salad dressings, and sandwich spreads </a:t>
            </a:r>
            <a:endParaRPr lang="en-US" sz="2000" dirty="0">
              <a:latin typeface="+mj-lt"/>
            </a:endParaRPr>
          </a:p>
        </p:txBody>
      </p:sp>
      <p:grpSp>
        <p:nvGrpSpPr>
          <p:cNvPr id="27" name="Group 26"/>
          <p:cNvGrpSpPr/>
          <p:nvPr/>
        </p:nvGrpSpPr>
        <p:grpSpPr>
          <a:xfrm>
            <a:off x="1276397" y="2053799"/>
            <a:ext cx="2871517" cy="4302553"/>
            <a:chOff x="704677" y="2502759"/>
            <a:chExt cx="2958183" cy="3954680"/>
          </a:xfrm>
        </p:grpSpPr>
        <p:pic>
          <p:nvPicPr>
            <p:cNvPr id="10" name="Picture 9"/>
            <p:cNvPicPr>
              <a:picLocks noChangeAspect="1"/>
            </p:cNvPicPr>
            <p:nvPr/>
          </p:nvPicPr>
          <p:blipFill>
            <a:blip r:embed="rId3">
              <a:duotone>
                <a:schemeClr val="accent4">
                  <a:shade val="45000"/>
                  <a:satMod val="135000"/>
                </a:schemeClr>
                <a:prstClr val="white"/>
              </a:duotone>
            </a:blip>
            <a:stretch>
              <a:fillRect/>
            </a:stretch>
          </p:blipFill>
          <p:spPr>
            <a:xfrm>
              <a:off x="704677" y="4937001"/>
              <a:ext cx="1520438" cy="1520438"/>
            </a:xfrm>
            <a:prstGeom prst="rect">
              <a:avLst/>
            </a:prstGeom>
          </p:spPr>
        </p:pic>
        <p:pic>
          <p:nvPicPr>
            <p:cNvPr id="11" name="Picture 10"/>
            <p:cNvPicPr>
              <a:picLocks noChangeAspect="1"/>
            </p:cNvPicPr>
            <p:nvPr/>
          </p:nvPicPr>
          <p:blipFill>
            <a:blip r:embed="rId4">
              <a:duotone>
                <a:schemeClr val="accent6">
                  <a:shade val="45000"/>
                  <a:satMod val="135000"/>
                </a:schemeClr>
                <a:prstClr val="white"/>
              </a:duotone>
            </a:blip>
            <a:stretch>
              <a:fillRect/>
            </a:stretch>
          </p:blipFill>
          <p:spPr>
            <a:xfrm>
              <a:off x="955754" y="3514145"/>
              <a:ext cx="1045573" cy="1045573"/>
            </a:xfrm>
            <a:prstGeom prst="rect">
              <a:avLst/>
            </a:prstGeom>
          </p:spPr>
        </p:pic>
        <p:pic>
          <p:nvPicPr>
            <p:cNvPr id="12" name="Picture 11"/>
            <p:cNvPicPr>
              <a:picLocks noChangeAspect="1"/>
            </p:cNvPicPr>
            <p:nvPr/>
          </p:nvPicPr>
          <p:blipFill>
            <a:blip r:embed="rId5">
              <a:duotone>
                <a:schemeClr val="accent5">
                  <a:shade val="45000"/>
                  <a:satMod val="135000"/>
                </a:schemeClr>
                <a:prstClr val="white"/>
              </a:duotone>
            </a:blip>
            <a:stretch>
              <a:fillRect/>
            </a:stretch>
          </p:blipFill>
          <p:spPr>
            <a:xfrm>
              <a:off x="955754" y="2516140"/>
              <a:ext cx="998005" cy="998005"/>
            </a:xfrm>
            <a:prstGeom prst="rect">
              <a:avLst/>
            </a:prstGeom>
          </p:spPr>
        </p:pic>
        <p:grpSp>
          <p:nvGrpSpPr>
            <p:cNvPr id="19" name="Group 18"/>
            <p:cNvGrpSpPr/>
            <p:nvPr/>
          </p:nvGrpSpPr>
          <p:grpSpPr>
            <a:xfrm>
              <a:off x="2033554" y="2502759"/>
              <a:ext cx="1170413" cy="824302"/>
              <a:chOff x="2432442" y="2585384"/>
              <a:chExt cx="1170413" cy="824302"/>
            </a:xfrm>
          </p:grpSpPr>
          <p:sp>
            <p:nvSpPr>
              <p:cNvPr id="3" name="Rectangle 2"/>
              <p:cNvSpPr/>
              <p:nvPr/>
            </p:nvSpPr>
            <p:spPr>
              <a:xfrm>
                <a:off x="2432442" y="2585384"/>
                <a:ext cx="1170413" cy="338554"/>
              </a:xfrm>
              <a:prstGeom prst="rect">
                <a:avLst/>
              </a:prstGeom>
            </p:spPr>
            <p:txBody>
              <a:bodyPr wrap="none">
                <a:spAutoFit/>
              </a:bodyPr>
              <a:lstStyle/>
              <a:p>
                <a:r>
                  <a:rPr lang="en-US" sz="1600" dirty="0">
                    <a:latin typeface="+mj-lt"/>
                    <a:cs typeface="Times New Roman"/>
                  </a:rPr>
                  <a:t>mayonnaise</a:t>
                </a:r>
                <a:endParaRPr lang="en-US" sz="1600" dirty="0">
                  <a:latin typeface="+mj-lt"/>
                </a:endParaRPr>
              </a:p>
            </p:txBody>
          </p:sp>
          <p:sp>
            <p:nvSpPr>
              <p:cNvPr id="8" name="TextBox 7"/>
              <p:cNvSpPr txBox="1"/>
              <p:nvPr/>
            </p:nvSpPr>
            <p:spPr>
              <a:xfrm>
                <a:off x="2432442" y="2886466"/>
                <a:ext cx="933257" cy="523220"/>
              </a:xfrm>
              <a:prstGeom prst="rect">
                <a:avLst/>
              </a:prstGeom>
              <a:noFill/>
            </p:spPr>
            <p:txBody>
              <a:bodyPr wrap="square" rtlCol="0">
                <a:spAutoFit/>
              </a:bodyPr>
              <a:lstStyle/>
              <a:p>
                <a:r>
                  <a:rPr lang="en-US" sz="2800" dirty="0" smtClean="0"/>
                  <a:t>26%</a:t>
                </a:r>
                <a:endParaRPr lang="en-US" sz="2800" dirty="0"/>
              </a:p>
            </p:txBody>
          </p:sp>
        </p:grpSp>
        <p:grpSp>
          <p:nvGrpSpPr>
            <p:cNvPr id="20" name="Group 19"/>
            <p:cNvGrpSpPr/>
            <p:nvPr/>
          </p:nvGrpSpPr>
          <p:grpSpPr>
            <a:xfrm>
              <a:off x="2001327" y="3764770"/>
              <a:ext cx="1436411" cy="834886"/>
              <a:chOff x="2432442" y="4020335"/>
              <a:chExt cx="1436411" cy="834886"/>
            </a:xfrm>
          </p:grpSpPr>
          <p:sp>
            <p:nvSpPr>
              <p:cNvPr id="5" name="Rectangle 4"/>
              <p:cNvSpPr/>
              <p:nvPr/>
            </p:nvSpPr>
            <p:spPr>
              <a:xfrm>
                <a:off x="2432442" y="4020335"/>
                <a:ext cx="1436411" cy="338554"/>
              </a:xfrm>
              <a:prstGeom prst="rect">
                <a:avLst/>
              </a:prstGeom>
            </p:spPr>
            <p:txBody>
              <a:bodyPr wrap="none">
                <a:spAutoFit/>
              </a:bodyPr>
              <a:lstStyle/>
              <a:p>
                <a:r>
                  <a:rPr lang="en-US" sz="1600" dirty="0">
                    <a:latin typeface="+mj-lt"/>
                    <a:cs typeface="Times New Roman"/>
                  </a:rPr>
                  <a:t>salad dressings</a:t>
                </a:r>
                <a:endParaRPr lang="en-US" sz="1600" dirty="0">
                  <a:latin typeface="+mj-lt"/>
                </a:endParaRPr>
              </a:p>
            </p:txBody>
          </p:sp>
          <p:sp>
            <p:nvSpPr>
              <p:cNvPr id="13" name="TextBox 12"/>
              <p:cNvSpPr txBox="1"/>
              <p:nvPr/>
            </p:nvSpPr>
            <p:spPr>
              <a:xfrm>
                <a:off x="2464669" y="4332001"/>
                <a:ext cx="933257" cy="523220"/>
              </a:xfrm>
              <a:prstGeom prst="rect">
                <a:avLst/>
              </a:prstGeom>
              <a:noFill/>
            </p:spPr>
            <p:txBody>
              <a:bodyPr wrap="square" rtlCol="0">
                <a:spAutoFit/>
              </a:bodyPr>
              <a:lstStyle/>
              <a:p>
                <a:r>
                  <a:rPr lang="en-US" sz="2800" dirty="0" smtClean="0"/>
                  <a:t>32%</a:t>
                </a:r>
                <a:endParaRPr lang="en-US" sz="2800" dirty="0"/>
              </a:p>
            </p:txBody>
          </p:sp>
        </p:grpSp>
        <p:grpSp>
          <p:nvGrpSpPr>
            <p:cNvPr id="21" name="Group 20"/>
            <p:cNvGrpSpPr/>
            <p:nvPr/>
          </p:nvGrpSpPr>
          <p:grpSpPr>
            <a:xfrm>
              <a:off x="2001327" y="5329706"/>
              <a:ext cx="1661533" cy="772876"/>
              <a:chOff x="2432442" y="5352494"/>
              <a:chExt cx="1661533" cy="772876"/>
            </a:xfrm>
          </p:grpSpPr>
          <p:sp>
            <p:nvSpPr>
              <p:cNvPr id="7" name="Rectangle 6"/>
              <p:cNvSpPr/>
              <p:nvPr/>
            </p:nvSpPr>
            <p:spPr>
              <a:xfrm>
                <a:off x="2432442" y="5352494"/>
                <a:ext cx="1661533" cy="338554"/>
              </a:xfrm>
              <a:prstGeom prst="rect">
                <a:avLst/>
              </a:prstGeom>
            </p:spPr>
            <p:txBody>
              <a:bodyPr wrap="none">
                <a:spAutoFit/>
              </a:bodyPr>
              <a:lstStyle/>
              <a:p>
                <a:r>
                  <a:rPr lang="en-US" sz="1600" dirty="0">
                    <a:latin typeface="+mj-lt"/>
                    <a:cs typeface="Times New Roman"/>
                  </a:rPr>
                  <a:t>sandwich spreads </a:t>
                </a:r>
                <a:endParaRPr lang="en-US" sz="1600" dirty="0">
                  <a:latin typeface="+mj-lt"/>
                </a:endParaRPr>
              </a:p>
            </p:txBody>
          </p:sp>
          <p:sp>
            <p:nvSpPr>
              <p:cNvPr id="14" name="TextBox 13"/>
              <p:cNvSpPr txBox="1"/>
              <p:nvPr/>
            </p:nvSpPr>
            <p:spPr>
              <a:xfrm>
                <a:off x="2464669" y="5602150"/>
                <a:ext cx="933257" cy="523220"/>
              </a:xfrm>
              <a:prstGeom prst="rect">
                <a:avLst/>
              </a:prstGeom>
              <a:noFill/>
            </p:spPr>
            <p:txBody>
              <a:bodyPr wrap="square" rtlCol="0">
                <a:spAutoFit/>
              </a:bodyPr>
              <a:lstStyle/>
              <a:p>
                <a:r>
                  <a:rPr lang="en-US" sz="2800" dirty="0" smtClean="0"/>
                  <a:t>42%</a:t>
                </a:r>
                <a:endParaRPr lang="en-US" sz="2800" dirty="0"/>
              </a:p>
            </p:txBody>
          </p:sp>
        </p:grpSp>
      </p:grpSp>
      <p:graphicFrame>
        <p:nvGraphicFramePr>
          <p:cNvPr id="15" name="Chart 14"/>
          <p:cNvGraphicFramePr/>
          <p:nvPr>
            <p:extLst>
              <p:ext uri="{D42A27DB-BD31-4B8C-83A1-F6EECF244321}">
                <p14:modId xmlns:p14="http://schemas.microsoft.com/office/powerpoint/2010/main" val="4117004417"/>
              </p:ext>
            </p:extLst>
          </p:nvPr>
        </p:nvGraphicFramePr>
        <p:xfrm>
          <a:off x="356659" y="985819"/>
          <a:ext cx="1280798" cy="57696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p:nvPr>
            <p:extLst>
              <p:ext uri="{D42A27DB-BD31-4B8C-83A1-F6EECF244321}">
                <p14:modId xmlns:p14="http://schemas.microsoft.com/office/powerpoint/2010/main" val="2038911698"/>
              </p:ext>
            </p:extLst>
          </p:nvPr>
        </p:nvGraphicFramePr>
        <p:xfrm>
          <a:off x="4600190" y="3259132"/>
          <a:ext cx="7115158" cy="3262655"/>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a:off x="5146627" y="2284966"/>
            <a:ext cx="6648483" cy="646331"/>
          </a:xfrm>
          <a:prstGeom prst="rect">
            <a:avLst/>
          </a:prstGeom>
          <a:noFill/>
        </p:spPr>
        <p:txBody>
          <a:bodyPr wrap="square" rtlCol="0">
            <a:spAutoFit/>
          </a:bodyPr>
          <a:lstStyle/>
          <a:p>
            <a:pPr algn="ctr"/>
            <a:r>
              <a:rPr lang="en-US" dirty="0">
                <a:latin typeface="+mj-lt"/>
              </a:rPr>
              <a:t>t</a:t>
            </a:r>
            <a:r>
              <a:rPr lang="en-US" dirty="0" smtClean="0">
                <a:latin typeface="+mj-lt"/>
              </a:rPr>
              <a:t>he entire product category has experienced growth over the first three years</a:t>
            </a:r>
            <a:r>
              <a:rPr lang="en-US" dirty="0">
                <a:latin typeface="+mj-lt"/>
              </a:rPr>
              <a:t> </a:t>
            </a:r>
            <a:r>
              <a:rPr lang="en-US" dirty="0" smtClean="0">
                <a:latin typeface="+mj-lt"/>
              </a:rPr>
              <a:t>and declined slightly over the past two years</a:t>
            </a:r>
            <a:endParaRPr lang="en-US" dirty="0">
              <a:latin typeface="+mj-lt"/>
            </a:endParaRPr>
          </a:p>
        </p:txBody>
      </p:sp>
      <p:sp>
        <p:nvSpPr>
          <p:cNvPr id="26" name="TextBox 25"/>
          <p:cNvSpPr txBox="1"/>
          <p:nvPr/>
        </p:nvSpPr>
        <p:spPr>
          <a:xfrm>
            <a:off x="739283" y="1374731"/>
            <a:ext cx="2963182" cy="523220"/>
          </a:xfrm>
          <a:prstGeom prst="rect">
            <a:avLst/>
          </a:prstGeom>
          <a:noFill/>
        </p:spPr>
        <p:txBody>
          <a:bodyPr wrap="square" rtlCol="0">
            <a:spAutoFit/>
          </a:bodyPr>
          <a:lstStyle/>
          <a:p>
            <a:pPr algn="ctr"/>
            <a:r>
              <a:rPr lang="en-US" sz="1400" dirty="0">
                <a:latin typeface="+mj-lt"/>
              </a:rPr>
              <a:t>p</a:t>
            </a:r>
            <a:r>
              <a:rPr lang="en-US" sz="1400" dirty="0" smtClean="0">
                <a:latin typeface="+mj-lt"/>
              </a:rPr>
              <a:t>ercentage of sales within </a:t>
            </a:r>
          </a:p>
          <a:p>
            <a:pPr algn="ctr"/>
            <a:r>
              <a:rPr lang="en-US" sz="1400" dirty="0" smtClean="0">
                <a:latin typeface="+mj-lt"/>
              </a:rPr>
              <a:t>product category</a:t>
            </a:r>
            <a:endParaRPr lang="en-US" sz="1400" dirty="0">
              <a:latin typeface="+mj-lt"/>
            </a:endParaRPr>
          </a:p>
        </p:txBody>
      </p:sp>
      <p:sp>
        <p:nvSpPr>
          <p:cNvPr id="22" name="TextBox 21"/>
          <p:cNvSpPr txBox="1"/>
          <p:nvPr/>
        </p:nvSpPr>
        <p:spPr>
          <a:xfrm>
            <a:off x="10991815" y="6627168"/>
            <a:ext cx="2400370" cy="230832"/>
          </a:xfrm>
          <a:prstGeom prst="rect">
            <a:avLst/>
          </a:prstGeom>
          <a:noFill/>
        </p:spPr>
        <p:txBody>
          <a:bodyPr wrap="square" rtlCol="0">
            <a:spAutoFit/>
          </a:bodyPr>
          <a:lstStyle/>
          <a:p>
            <a:r>
              <a:rPr lang="en-US" sz="900" dirty="0" smtClean="0">
                <a:latin typeface="+mj-lt"/>
              </a:rPr>
              <a:t>Rebecca Paras 2017</a:t>
            </a:r>
            <a:endParaRPr lang="en-US" sz="900" dirty="0">
              <a:latin typeface="+mj-lt"/>
            </a:endParaRPr>
          </a:p>
        </p:txBody>
      </p:sp>
    </p:spTree>
    <p:extLst>
      <p:ext uri="{BB962C8B-B14F-4D97-AF65-F5344CB8AC3E}">
        <p14:creationId xmlns:p14="http://schemas.microsoft.com/office/powerpoint/2010/main" val="18589279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imple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Simple Blue.thmx</Template>
  <TotalTime>12580</TotalTime>
  <Words>599</Words>
  <Application>Microsoft Office PowerPoint</Application>
  <PresentationFormat>Widescreen</PresentationFormat>
  <Paragraphs>235</Paragraphs>
  <Slides>7</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7</vt:i4>
      </vt:variant>
    </vt:vector>
  </HeadingPairs>
  <TitlesOfParts>
    <vt:vector size="24" baseType="lpstr">
      <vt:lpstr>Arial</vt:lpstr>
      <vt:lpstr>Avenir Book</vt:lpstr>
      <vt:lpstr>Book Antiqua</vt:lpstr>
      <vt:lpstr>Calibri</vt:lpstr>
      <vt:lpstr>Calibri Light</vt:lpstr>
      <vt:lpstr>Cambria</vt:lpstr>
      <vt:lpstr>Century Gothic</vt:lpstr>
      <vt:lpstr>Corbel</vt:lpstr>
      <vt:lpstr>Georgia</vt:lpstr>
      <vt:lpstr>Times</vt:lpstr>
      <vt:lpstr>Times New Roman</vt:lpstr>
      <vt:lpstr>Trebuchet MS</vt:lpstr>
      <vt:lpstr>Wingdings 2</vt:lpstr>
      <vt:lpstr>Simple Blue</vt:lpstr>
      <vt:lpstr>Quotable</vt:lpstr>
      <vt:lpstr>Depth</vt:lpstr>
      <vt:lpstr>Apothecary</vt:lpstr>
      <vt:lpstr>visual slide design</vt:lpstr>
      <vt:lpstr>PowerPoint Presentation</vt:lpstr>
      <vt:lpstr>Question 3 (Continued)</vt:lpstr>
      <vt:lpstr>consider colors, fonts, and white space</vt:lpstr>
      <vt:lpstr>choose visuals that match your message</vt:lpstr>
      <vt:lpstr>synthesize and streamline content  </vt:lpstr>
      <vt:lpstr>sales history of product category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Paras</dc:creator>
  <cp:lastModifiedBy>Bourjaily, Pamela G</cp:lastModifiedBy>
  <cp:revision>110</cp:revision>
  <dcterms:created xsi:type="dcterms:W3CDTF">2017-11-09T23:16:17Z</dcterms:created>
  <dcterms:modified xsi:type="dcterms:W3CDTF">2018-02-22T21:43:06Z</dcterms:modified>
</cp:coreProperties>
</file>