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8" r:id="rId5"/>
    <p:sldId id="376" r:id="rId6"/>
    <p:sldId id="383" r:id="rId7"/>
    <p:sldId id="387" r:id="rId8"/>
    <p:sldId id="331" r:id="rId9"/>
    <p:sldId id="379" r:id="rId10"/>
    <p:sldId id="380" r:id="rId11"/>
    <p:sldId id="381" r:id="rId12"/>
    <p:sldId id="392" r:id="rId13"/>
    <p:sldId id="384" r:id="rId14"/>
    <p:sldId id="360" r:id="rId15"/>
    <p:sldId id="257" r:id="rId16"/>
    <p:sldId id="388" r:id="rId17"/>
    <p:sldId id="377" r:id="rId18"/>
    <p:sldId id="385" r:id="rId19"/>
    <p:sldId id="391" r:id="rId20"/>
    <p:sldId id="266" r:id="rId21"/>
    <p:sldId id="263" r:id="rId22"/>
    <p:sldId id="389" r:id="rId23"/>
    <p:sldId id="390" r:id="rId24"/>
    <p:sldId id="378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orient="horz" pos="1296" userDrawn="1">
          <p15:clr>
            <a:srgbClr val="A4A3A4"/>
          </p15:clr>
        </p15:guide>
        <p15:guide id="6" orient="horz" pos="1464" userDrawn="1">
          <p15:clr>
            <a:srgbClr val="A4A3A4"/>
          </p15:clr>
        </p15:guide>
        <p15:guide id="7" pos="888" userDrawn="1">
          <p15:clr>
            <a:srgbClr val="A4A3A4"/>
          </p15:clr>
        </p15:guide>
        <p15:guide id="8" pos="1200" userDrawn="1">
          <p15:clr>
            <a:srgbClr val="A4A3A4"/>
          </p15:clr>
        </p15:guide>
        <p15:guide id="9" pos="1344" userDrawn="1">
          <p15:clr>
            <a:srgbClr val="A4A3A4"/>
          </p15:clr>
        </p15:guide>
        <p15:guide id="10" pos="1656" userDrawn="1">
          <p15:clr>
            <a:srgbClr val="A4A3A4"/>
          </p15:clr>
        </p15:guide>
        <p15:guide id="11" pos="1776" userDrawn="1">
          <p15:clr>
            <a:srgbClr val="A4A3A4"/>
          </p15:clr>
        </p15:guide>
        <p15:guide id="12" pos="2088" userDrawn="1">
          <p15:clr>
            <a:srgbClr val="A4A3A4"/>
          </p15:clr>
        </p15:guide>
        <p15:guide id="13" pos="2208" userDrawn="1">
          <p15:clr>
            <a:srgbClr val="A4A3A4"/>
          </p15:clr>
        </p15:guide>
        <p15:guide id="14" pos="2520" userDrawn="1">
          <p15:clr>
            <a:srgbClr val="A4A3A4"/>
          </p15:clr>
        </p15:guide>
        <p15:guide id="15" orient="horz" pos="432" userDrawn="1">
          <p15:clr>
            <a:srgbClr val="A4A3A4"/>
          </p15:clr>
        </p15:guide>
        <p15:guide id="16" pos="2664" userDrawn="1">
          <p15:clr>
            <a:srgbClr val="A4A3A4"/>
          </p15:clr>
        </p15:guide>
        <p15:guide id="17" pos="2952" userDrawn="1">
          <p15:clr>
            <a:srgbClr val="A4A3A4"/>
          </p15:clr>
        </p15:guide>
        <p15:guide id="18" pos="3072" userDrawn="1">
          <p15:clr>
            <a:srgbClr val="A4A3A4"/>
          </p15:clr>
        </p15:guide>
        <p15:guide id="19" pos="3384" userDrawn="1">
          <p15:clr>
            <a:srgbClr val="A4A3A4"/>
          </p15:clr>
        </p15:guide>
        <p15:guide id="20" pos="3504" userDrawn="1">
          <p15:clr>
            <a:srgbClr val="A4A3A4"/>
          </p15:clr>
        </p15:guide>
        <p15:guide id="21" pos="3816" userDrawn="1">
          <p15:clr>
            <a:srgbClr val="A4A3A4"/>
          </p15:clr>
        </p15:guide>
        <p15:guide id="22" pos="3936" userDrawn="1">
          <p15:clr>
            <a:srgbClr val="A4A3A4"/>
          </p15:clr>
        </p15:guide>
        <p15:guide id="23" pos="4224" userDrawn="1">
          <p15:clr>
            <a:srgbClr val="A4A3A4"/>
          </p15:clr>
        </p15:guide>
        <p15:guide id="24" pos="4344" userDrawn="1">
          <p15:clr>
            <a:srgbClr val="A4A3A4"/>
          </p15:clr>
        </p15:guide>
        <p15:guide id="25" pos="4632" userDrawn="1">
          <p15:clr>
            <a:srgbClr val="A4A3A4"/>
          </p15:clr>
        </p15:guide>
        <p15:guide id="26" pos="4752" userDrawn="1">
          <p15:clr>
            <a:srgbClr val="A4A3A4"/>
          </p15:clr>
        </p15:guide>
        <p15:guide id="27" pos="5064" userDrawn="1">
          <p15:clr>
            <a:srgbClr val="A4A3A4"/>
          </p15:clr>
        </p15:guide>
        <p15:guide id="28" pos="5184" userDrawn="1">
          <p15:clr>
            <a:srgbClr val="A4A3A4"/>
          </p15:clr>
        </p15:guide>
        <p15:guide id="29" orient="horz" pos="1944" userDrawn="1">
          <p15:clr>
            <a:srgbClr val="A4A3A4"/>
          </p15:clr>
        </p15:guide>
        <p15:guide id="30" orient="horz" pos="2256" userDrawn="1">
          <p15:clr>
            <a:srgbClr val="A4A3A4"/>
          </p15:clr>
        </p15:guide>
        <p15:guide id="31" orient="horz" pos="24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6"/>
  </p:normalViewPr>
  <p:slideViewPr>
    <p:cSldViewPr snapToGrid="0" snapToObjects="1">
      <p:cViewPr varScale="1">
        <p:scale>
          <a:sx n="86" d="100"/>
          <a:sy n="86" d="100"/>
        </p:scale>
        <p:origin x="782" y="58"/>
      </p:cViewPr>
      <p:guideLst>
        <p:guide orient="horz" pos="1776"/>
        <p:guide pos="720"/>
        <p:guide pos="408"/>
        <p:guide orient="horz" pos="1008"/>
        <p:guide orient="horz" pos="1296"/>
        <p:guide orient="horz" pos="1464"/>
        <p:guide pos="888"/>
        <p:guide pos="1200"/>
        <p:guide pos="1344"/>
        <p:guide pos="1656"/>
        <p:guide pos="1776"/>
        <p:guide pos="2088"/>
        <p:guide pos="2208"/>
        <p:guide pos="2520"/>
        <p:guide orient="horz" pos="432"/>
        <p:guide pos="2664"/>
        <p:guide pos="2952"/>
        <p:guide pos="3072"/>
        <p:guide pos="3384"/>
        <p:guide pos="3504"/>
        <p:guide pos="3816"/>
        <p:guide pos="3936"/>
        <p:guide pos="4224"/>
        <p:guide pos="4344"/>
        <p:guide pos="4632"/>
        <p:guide pos="4752"/>
        <p:guide pos="5064"/>
        <p:guide pos="5184"/>
        <p:guide orient="horz" pos="1944"/>
        <p:guide orient="horz" pos="2256"/>
        <p:guide orient="horz" pos="24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Estate Planning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2006, Todd Houge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BDD37-90D0-46F7-8EDB-D7EFFC7863F1}" type="slidenum">
              <a:rPr lang="en-US"/>
              <a:pPr/>
              <a:t>16</a:t>
            </a:fld>
            <a:endParaRPr lang="en-US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5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Estate Planning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2006, Todd Houge</a:t>
            </a:r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12A7A-CE88-4467-BBF9-E30B9709F1D6}" type="slidenum">
              <a:rPr lang="en-US"/>
              <a:pPr/>
              <a:t>17</a:t>
            </a:fld>
            <a:endParaRPr lang="en-US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6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Estate Planning</a:t>
            </a: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2006, Todd Houge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BDD37-90D0-46F7-8EDB-D7EFFC7863F1}" type="slidenum">
              <a:rPr lang="en-US"/>
              <a:pPr/>
              <a:t>18</a:t>
            </a:fld>
            <a:endParaRPr lang="en-US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Estate Planning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2006, Todd Houge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8565E-BC57-44B6-AA65-0F07A7C10229}" type="slidenum">
              <a:rPr lang="en-US"/>
              <a:pPr/>
              <a:t>19</a:t>
            </a:fld>
            <a:endParaRPr lang="en-US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1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Estate Planning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© 2006, Todd Houge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4ED90-FE1D-4DA2-9BF5-EA32BB5FD6A6}" type="slidenum">
              <a:rPr lang="en-US"/>
              <a:pPr/>
              <a:t>20</a:t>
            </a:fld>
            <a:endParaRPr lang="en-US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7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4574783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49" y="4952307"/>
            <a:ext cx="6858000" cy="463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XX, 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1774217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339665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3BE6AB2-3490-2748-9E67-B0D1C9E9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8034660" cy="869089"/>
          </a:xfr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1AA68D7-BAF5-4946-9471-AB5E46D31A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1" y="1608985"/>
            <a:ext cx="3777618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D9305A9-5713-7747-8023-7D12C250E6C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49" y="2596625"/>
            <a:ext cx="3777615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40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7092CC7-C060-A442-90DD-76B63E50E79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37730" y="1598933"/>
            <a:ext cx="3777617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1389F78-A53E-424F-8494-B7DE8C8A9FF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37732" y="2586573"/>
            <a:ext cx="3777617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40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DD9675-8537-4F4F-A350-CEB810FF9A96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619037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1653B-17C0-DB4A-9BB6-4859CF10331C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FCABB43-F2FC-114A-8B2E-27FB74E8B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512F47-0849-F44F-A93B-CE03AE0A2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41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8034660" cy="869089"/>
          </a:xfrm>
        </p:spPr>
        <p:txBody>
          <a:bodyPr/>
          <a:lstStyle>
            <a:lvl1pPr>
              <a:defRPr sz="3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C4060A1-C868-B947-A2D3-D93DDE75AC7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1" y="1631370"/>
            <a:ext cx="3765182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9996C0E-982D-7E42-A828-9122DF7C23E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49" y="2183092"/>
            <a:ext cx="3765182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FD80914-BDDE-524B-8E6B-2C22400B955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23979" y="1621318"/>
            <a:ext cx="3765182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EFD22BBF-2A92-2347-ABAA-4F8611CA908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823979" y="2173040"/>
            <a:ext cx="3765183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748DDE-7338-6B44-8BF5-988C7FA5A8BD}"/>
              </a:ext>
            </a:extLst>
          </p:cNvPr>
          <p:cNvCxnSpPr>
            <a:cxnSpLocks/>
          </p:cNvCxnSpPr>
          <p:nvPr userDrawn="1"/>
        </p:nvCxnSpPr>
        <p:spPr>
          <a:xfrm>
            <a:off x="4603327" y="1631372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AC4753E-0222-C44E-8CE5-53D416D05D2E}"/>
              </a:ext>
            </a:extLst>
          </p:cNvPr>
          <p:cNvCxnSpPr>
            <a:cxnSpLocks/>
          </p:cNvCxnSpPr>
          <p:nvPr userDrawn="1"/>
        </p:nvCxnSpPr>
        <p:spPr>
          <a:xfrm>
            <a:off x="554508" y="3769667"/>
            <a:ext cx="7717632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E276397B-6425-A141-9998-941E5F358A3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8648" y="4154519"/>
            <a:ext cx="3769347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6DF704D-EE7B-4849-B8E8-7F39FE7D6AB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8648" y="4706244"/>
            <a:ext cx="3769347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2B46E4BE-00D4-0249-A590-4589349A949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823979" y="4144467"/>
            <a:ext cx="3769346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3A85F089-396A-8B46-8047-DCB88A80A1C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823979" y="4696189"/>
            <a:ext cx="3769347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02CE77-778E-E247-88C2-3F0E89EB828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13E1451-5073-D44C-9C13-B1F41CE989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FBBCB1-F786-A040-9BA3-A911F5257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71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75038" cy="869089"/>
          </a:xfrm>
        </p:spPr>
        <p:txBody>
          <a:bodyPr/>
          <a:lstStyle>
            <a:lvl1pPr>
              <a:defRPr sz="3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5FC51C1-9364-664E-9DFA-C48847FD8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299" y="3492623"/>
            <a:ext cx="2375055" cy="754602"/>
          </a:xfrm>
        </p:spPr>
        <p:txBody>
          <a:bodyPr lIns="0" tIns="0" rIns="0" bIns="0" anchor="b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3446417-7A24-CA4D-875E-F2419025DDC3}"/>
              </a:ext>
            </a:extLst>
          </p:cNvPr>
          <p:cNvGrpSpPr/>
          <p:nvPr userDrawn="1"/>
        </p:nvGrpSpPr>
        <p:grpSpPr>
          <a:xfrm>
            <a:off x="3279003" y="1634325"/>
            <a:ext cx="2572304" cy="4264218"/>
            <a:chOff x="4376691" y="719666"/>
            <a:chExt cx="3429739" cy="52607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B7C3CC-6E57-7F4E-A6D9-00D1DF2AAED5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8BA5E60-8375-C147-BE32-126EF09459BE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5FC0C7A6-ED91-1E42-BBE3-82796F20CEF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299" y="4490075"/>
            <a:ext cx="2375055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F4E6BFB-AB34-FB48-8F55-061D8CD2178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462212" y="3481386"/>
            <a:ext cx="2230029" cy="754602"/>
          </a:xfrm>
        </p:spPr>
        <p:txBody>
          <a:bodyPr lIns="0" tIns="0" rIns="0" bIns="0" anchor="b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FA5172D-5964-264C-9DCE-07A29C6A8D5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212" y="4478838"/>
            <a:ext cx="2230029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1283790-1D39-8545-820E-302E52D150D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47558" y="3481386"/>
            <a:ext cx="2375055" cy="754602"/>
          </a:xfrm>
        </p:spPr>
        <p:txBody>
          <a:bodyPr lIns="0" tIns="0" rIns="0" bIns="0" anchor="b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0C12BB16-399A-F945-AF9B-F001F182FD3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47560" y="4478838"/>
            <a:ext cx="2375055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CBFB8AD2-C980-1144-8E12-62BC00D5A9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1917" y="1628168"/>
            <a:ext cx="2377679" cy="162160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074C163A-2CFD-E04C-90BE-8516B60A32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51760" y="1621318"/>
            <a:ext cx="2240483" cy="162160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E89245BF-10FB-984F-B9DB-42F34A7555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05" y="1628168"/>
            <a:ext cx="2375144" cy="162160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AB0FC5-0205-1344-A57A-2E8FE29FBD9B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B886471-4892-F742-96A5-EC12FFDDF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E964C7-45F5-6A48-8271-5DC061AA7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51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75038" cy="869089"/>
          </a:xfrm>
        </p:spPr>
        <p:txBody>
          <a:bodyPr/>
          <a:lstStyle>
            <a:lvl1pPr>
              <a:defRPr sz="3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461AE33-1F7B-3847-AF20-61B49AA27F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1994" y="1684461"/>
            <a:ext cx="1780454" cy="162160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DC62BAD-ACC7-B443-AC6E-8B3B6D8BE3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376" y="3545060"/>
            <a:ext cx="1769150" cy="754602"/>
          </a:xfrm>
        </p:spPr>
        <p:txBody>
          <a:bodyPr lIns="0" tIns="0" rIns="0" bIns="0" anchor="b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387E70-4CC1-3841-A0E3-E85386B4E3CD}"/>
              </a:ext>
            </a:extLst>
          </p:cNvPr>
          <p:cNvGrpSpPr/>
          <p:nvPr userDrawn="1"/>
        </p:nvGrpSpPr>
        <p:grpSpPr>
          <a:xfrm>
            <a:off x="2643187" y="1686757"/>
            <a:ext cx="3862388" cy="4256844"/>
            <a:chOff x="3524250" y="719666"/>
            <a:chExt cx="5149850" cy="526072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DCA4165-DACC-7B40-87E8-BA821BE04AF1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F41460-9785-3D4F-8A63-28934C6FD483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90730EB-53E2-5A49-891B-0AC6D226C2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4376" y="4446805"/>
            <a:ext cx="1769150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7524B3-D9FE-0143-B6DA-63053D361A7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802850" y="3558966"/>
            <a:ext cx="1611570" cy="754602"/>
          </a:xfrm>
        </p:spPr>
        <p:txBody>
          <a:bodyPr lIns="0" tIns="0" rIns="0" bIns="0" anchor="b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A994E1D-19DD-DF4A-83D1-86E579CE8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802851" y="4446805"/>
            <a:ext cx="161157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7C28D6F-684A-5F45-AFED-FF7C00BCFEC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29580" y="3558966"/>
            <a:ext cx="1611570" cy="754602"/>
          </a:xfrm>
        </p:spPr>
        <p:txBody>
          <a:bodyPr lIns="0" tIns="0" rIns="0" bIns="0" anchor="b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4932FCF-6F64-8640-87EA-F12982EC82A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29581" y="4446805"/>
            <a:ext cx="161157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9EA4394-BE15-C545-8F7E-47274B5BF4D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656311" y="3548916"/>
            <a:ext cx="1769150" cy="754602"/>
          </a:xfrm>
        </p:spPr>
        <p:txBody>
          <a:bodyPr lIns="0" tIns="0" rIns="0" bIns="0" anchor="b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1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24B2ABF-7F47-7947-86C3-1B15273588B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656311" y="4436755"/>
            <a:ext cx="176915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350" b="0">
                <a:latin typeface="+mj-lt"/>
                <a:ea typeface="Roboto" panose="02000000000000000000" pitchFamily="2" charset="0"/>
              </a:defRPr>
            </a:lvl1pPr>
            <a:lvl2pPr marL="342892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783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675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566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760FAF63-A00F-314D-B26B-99C4563E6D0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805232" y="1684461"/>
            <a:ext cx="1616030" cy="162160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32AD8E84-3B85-5D4F-8809-B7C30C8130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27503" y="1684461"/>
            <a:ext cx="1616030" cy="162160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A8861A6F-0483-4D47-81E9-637EE012013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61077" y="1680693"/>
            <a:ext cx="1762024" cy="162160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3E00F7-5654-F940-9DB6-D4CD522BB3EA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D688941-DBFD-8844-AC05-604944874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46C6D2-6DBC-CF4D-9636-F65B12160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73A4B73-BAFD-4FA7-87CF-837554F8B509}"/>
              </a:ext>
            </a:extLst>
          </p:cNvPr>
          <p:cNvCxnSpPr/>
          <p:nvPr userDrawn="1"/>
        </p:nvCxnSpPr>
        <p:spPr>
          <a:xfrm>
            <a:off x="4574511" y="1680693"/>
            <a:ext cx="0" cy="425684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5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-No Yellow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689"/>
            <a:ext cx="7886700" cy="4388698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11DF5C-863B-494F-85BE-A436C8203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37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3367174"/>
            <a:ext cx="6858000" cy="1843238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Closing Slide Header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917" y="2463765"/>
            <a:ext cx="651313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730595" y="3029213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A153940-985B-0343-8AA0-962B6459B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76484" y="0"/>
            <a:ext cx="2020330" cy="9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5269D8-9185-4B4A-BBD8-98902D1A9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4365" y="1875183"/>
            <a:ext cx="6215270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992326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3557929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50876"/>
            <a:ext cx="576398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93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49" y="2677626"/>
            <a:ext cx="6858000" cy="992326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49" y="3627502"/>
            <a:ext cx="6858000" cy="40746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730595" y="2450876"/>
            <a:ext cx="576398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Phot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5FFEA7CF-83E7-764C-ABBA-82BBDBDAEC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5B506F-BBA1-9842-893B-0EB9BFBD1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475" y="2393895"/>
            <a:ext cx="3624710" cy="553998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3161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689"/>
            <a:ext cx="7886700" cy="4388698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BDC48E3-2023-0242-985D-69E25BFF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111DF5C-863B-494F-85BE-A436C8203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044" y="365126"/>
            <a:ext cx="7886700" cy="1331865"/>
          </a:xfrm>
        </p:spPr>
        <p:txBody>
          <a:bodyPr/>
          <a:lstStyle/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87101"/>
            <a:ext cx="7886700" cy="4018000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  <a:lvl2pPr marL="5143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09528C-DB51-A24D-915E-2E04DFCB9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49DAA7-4BE1-B748-9C7B-DA63BD0EB7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8E5D18-D14C-2E49-8475-3B6767E2DE9A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387"/>
            <a:ext cx="4171950" cy="3923407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3970" y="1"/>
            <a:ext cx="4227557" cy="638377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CFD86F-631F-DB40-8919-BA8E20BF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43" y="365126"/>
            <a:ext cx="4227557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458B34-F735-D249-820C-C797A1F1FED6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01F0FA0-1F46-E043-AE59-E85747041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DB5E60-3D00-2445-93A3-D52213C511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D99024-F68B-C04C-A2AC-E78D62D8E79D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19933" y="2855783"/>
            <a:ext cx="3824068" cy="35379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19932" y="0"/>
            <a:ext cx="1895877" cy="2817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2028" y="0"/>
            <a:ext cx="1895877" cy="281768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776" y="365126"/>
            <a:ext cx="4227557" cy="13318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628651" y="17340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2387"/>
            <a:ext cx="4171950" cy="3923407"/>
          </a:xfrm>
        </p:spPr>
        <p:txBody>
          <a:bodyPr/>
          <a:lstStyle>
            <a:lvl1pPr marL="171450" indent="-171450">
              <a:buSzPct val="95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57E0904-C0C0-C444-8526-10F5A0BCC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C05709-C64C-4E48-ADA0-05F2402FB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6EBBA0-2B0E-FB4D-B3E3-D6D8CFD2D304}"/>
              </a:ext>
            </a:extLst>
          </p:cNvPr>
          <p:cNvSpPr/>
          <p:nvPr userDrawn="1"/>
        </p:nvSpPr>
        <p:spPr>
          <a:xfrm>
            <a:off x="0" y="6389512"/>
            <a:ext cx="9144000" cy="468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628651" y="1363362"/>
            <a:ext cx="57639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54510" y="1570038"/>
            <a:ext cx="7886700" cy="4114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5D72E00-D5A0-3949-A13A-E74226E1A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12B3D-5C17-A448-B655-A9DD7C2ED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6228591"/>
            <a:ext cx="1337151" cy="6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9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9" r:id="rId2"/>
    <p:sldLayoutId id="2147483663" r:id="rId3"/>
    <p:sldLayoutId id="2147483661" r:id="rId4"/>
    <p:sldLayoutId id="2147483650" r:id="rId5"/>
    <p:sldLayoutId id="2147483662" r:id="rId6"/>
    <p:sldLayoutId id="2147483654" r:id="rId7"/>
    <p:sldLayoutId id="2147483655" r:id="rId8"/>
    <p:sldLayoutId id="2147483665" r:id="rId9"/>
    <p:sldLayoutId id="2147483667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6" r:id="rId16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0B23-7308-1745-A1A9-A5522BA49E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Death is in the Details</a:t>
            </a:r>
            <a:endParaRPr lang="en-US" sz="32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ADA0161C-D166-6E4C-8069-E1FBFE0BE5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Life Lessons Webinar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5EE2B8-026E-D04B-8925-60FA6F76C3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8, 2023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FEB04-6AB2-DD4F-B560-E3674C11A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1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92B322-8DA7-7A0C-3B76-785798727E00}"/>
              </a:ext>
            </a:extLst>
          </p:cNvPr>
          <p:cNvSpPr/>
          <p:nvPr/>
        </p:nvSpPr>
        <p:spPr>
          <a:xfrm>
            <a:off x="628649" y="1582251"/>
            <a:ext cx="5383012" cy="75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6E4D6-917A-F0A4-6F02-71514EE71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1582251"/>
            <a:ext cx="6858000" cy="992326"/>
          </a:xfrm>
        </p:spPr>
        <p:txBody>
          <a:bodyPr/>
          <a:lstStyle/>
          <a:p>
            <a:r>
              <a:rPr lang="en-US" dirty="0"/>
              <a:t>Your Final Wishes</a:t>
            </a:r>
          </a:p>
        </p:txBody>
      </p:sp>
    </p:spTree>
    <p:extLst>
      <p:ext uri="{BB962C8B-B14F-4D97-AF65-F5344CB8AC3E}">
        <p14:creationId xmlns:p14="http://schemas.microsoft.com/office/powerpoint/2010/main" val="95173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D420-7E7B-434B-A909-0371DE69C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52" y="630431"/>
            <a:ext cx="7886700" cy="86908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Funeral Director’s Role</a:t>
            </a:r>
            <a:br>
              <a:rPr lang="en-US" dirty="0"/>
            </a:b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DC094-0A86-4B0C-8501-07255400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9923"/>
            <a:ext cx="7886700" cy="265911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Transports the remains as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Helps facilitate the person’s final wishes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Assisting the family/designee through the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Provides service assistance</a:t>
            </a:r>
          </a:p>
          <a:p>
            <a:pPr lvl="1"/>
            <a:r>
              <a:rPr lang="en-US" sz="2100" dirty="0"/>
              <a:t>Churches, funeral home, event venues,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Assistance with obituaries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Death certificates (originates with a Funeral Director)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Social Security notification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Veteran Administration notification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8404E-E61A-417C-ADD0-78B642FA6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Tippie College of Business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01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C19D-673F-3345-BD04-606C8275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Burial or Cremation or Donation?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8EF3-4160-274C-BC55-60E4EA50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4977"/>
            <a:ext cx="4724585" cy="352184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Burial</a:t>
            </a:r>
          </a:p>
          <a:p>
            <a:pPr lvl="1"/>
            <a:r>
              <a:rPr lang="en-US" sz="2000" dirty="0"/>
              <a:t>Traditional burial</a:t>
            </a:r>
          </a:p>
          <a:p>
            <a:pPr lvl="1"/>
            <a:r>
              <a:rPr lang="en-US" sz="2000" dirty="0"/>
              <a:t>Immediate burial</a:t>
            </a:r>
          </a:p>
          <a:p>
            <a:pPr lvl="2"/>
            <a:r>
              <a:rPr lang="en-US" sz="2000" dirty="0"/>
              <a:t>No embalming</a:t>
            </a:r>
          </a:p>
          <a:p>
            <a:pPr lvl="2"/>
            <a:r>
              <a:rPr lang="en-US" sz="2000" dirty="0"/>
              <a:t>Per religious doctrine</a:t>
            </a:r>
          </a:p>
          <a:p>
            <a:pPr lvl="1"/>
            <a:r>
              <a:rPr lang="en-US" sz="2000" dirty="0"/>
              <a:t>Green burial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Cremation</a:t>
            </a:r>
          </a:p>
          <a:p>
            <a:pPr lvl="1"/>
            <a:r>
              <a:rPr lang="en-US" sz="2000" dirty="0"/>
              <a:t>Cremated remains can be buried, given to family, scattered per wishes, etc.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Body Donation</a:t>
            </a:r>
          </a:p>
          <a:p>
            <a:pPr lvl="1"/>
            <a:r>
              <a:rPr lang="en-US" sz="2000" dirty="0"/>
              <a:t>Organ and/or tissue donation </a:t>
            </a:r>
          </a:p>
          <a:p>
            <a:pPr lvl="1"/>
            <a:r>
              <a:rPr lang="en-US" sz="2000" dirty="0"/>
              <a:t>For research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FD90C-D35E-A74B-9467-F745564F8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82C6E-1717-78CB-423E-90B1FB242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03"/>
          <a:stretch/>
        </p:blipFill>
        <p:spPr>
          <a:xfrm>
            <a:off x="5575177" y="1668076"/>
            <a:ext cx="3166182" cy="35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20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C19D-673F-3345-BD04-606C8275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8EF3-4160-274C-BC55-60E4EA50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1790"/>
            <a:ext cx="7121556" cy="352184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Selecting the funeral home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Documenting final wishes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Recommend family members be present when discussing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Pre-payment if desired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Ensures that at a time of sadness, it eases the burden of these decisions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FD90C-D35E-A74B-9467-F745564F8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3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C19D-673F-3345-BD04-606C8275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Death Away From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8EF3-4160-274C-BC55-60E4EA50D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If cremation is preferred, a funeral home in that locale may provide the service, as can your preferred funeral home.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 remains are to be brought home, it is best to work with your preferred funeral home. They will engage the services of another party to assist.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death out of the United States is more complex; handled by the Department of State with the assistance of the preferred funeral home.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preferred funeral home is your best source of information and assistance.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FD90C-D35E-A74B-9467-F745564F8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23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92B322-8DA7-7A0C-3B76-785798727E00}"/>
              </a:ext>
            </a:extLst>
          </p:cNvPr>
          <p:cNvSpPr/>
          <p:nvPr/>
        </p:nvSpPr>
        <p:spPr>
          <a:xfrm>
            <a:off x="628649" y="1534626"/>
            <a:ext cx="5057776" cy="75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6E4D6-917A-F0A4-6F02-71514EE71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1601301"/>
            <a:ext cx="6858000" cy="992326"/>
          </a:xfrm>
        </p:spPr>
        <p:txBody>
          <a:bodyPr/>
          <a:lstStyle/>
          <a:p>
            <a:r>
              <a:rPr lang="en-US" dirty="0"/>
              <a:t>Settling an Estate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DA4CE72-501A-48E8-8738-EB41DD8A1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3152955"/>
            <a:ext cx="4371975" cy="3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7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Prepare Information for your Survivors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Simplifies things for family, clients, co-workers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Compile information and let survivors know location of this information (original will, account information, etc.)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Prepare listing of accounts, investments, life insurance, attorney, etc.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Prepare formal document regarding your final remains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Provide sufficient information on beneficiaries and heirs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Provide permission to access digital assets</a:t>
            </a:r>
          </a:p>
          <a:p>
            <a:pPr lvl="1"/>
            <a:r>
              <a:rPr lang="en-US" dirty="0"/>
              <a:t>Some websites have online tool </a:t>
            </a:r>
          </a:p>
          <a:p>
            <a:pPr lvl="1"/>
            <a:r>
              <a:rPr lang="en-US" dirty="0"/>
              <a:t>Provide log in and password information </a:t>
            </a:r>
          </a:p>
        </p:txBody>
      </p:sp>
    </p:spTree>
    <p:extLst>
      <p:ext uri="{BB962C8B-B14F-4D97-AF65-F5344CB8AC3E}">
        <p14:creationId xmlns:p14="http://schemas.microsoft.com/office/powerpoint/2010/main" val="123898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907337" cy="1412875"/>
          </a:xfrm>
        </p:spPr>
        <p:txBody>
          <a:bodyPr/>
          <a:lstStyle/>
          <a:p>
            <a:pPr eaLnBrk="1" hangingPunct="1"/>
            <a:r>
              <a:rPr lang="en-US" sz="3800"/>
              <a:t>Ways to Transfer Assets at Death</a:t>
            </a:r>
          </a:p>
        </p:txBody>
      </p:sp>
      <p:graphicFrame>
        <p:nvGraphicFramePr>
          <p:cNvPr id="49315" name="Group 1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566093"/>
              </p:ext>
            </p:extLst>
          </p:nvPr>
        </p:nvGraphicFramePr>
        <p:xfrm>
          <a:off x="601910" y="1662418"/>
          <a:ext cx="8153400" cy="4216169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1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Direct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Ownership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Living Trust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Estate 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Controlled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IRAs/401k, POD/TOD, life 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jointly titled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Assets titled to the trust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Everything else not designated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Distribution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Automatic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Governed by trust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Court supervised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2A6803-33B4-457F-ACB1-93CD2403AAF5}"/>
              </a:ext>
            </a:extLst>
          </p:cNvPr>
          <p:cNvCxnSpPr/>
          <p:nvPr/>
        </p:nvCxnSpPr>
        <p:spPr>
          <a:xfrm>
            <a:off x="601910" y="3850547"/>
            <a:ext cx="81534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Living (or Revocable) Trust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Created while owner is alive through formal documentation</a:t>
            </a:r>
          </a:p>
          <a:p>
            <a:pPr lvl="1" eaLnBrk="1" hangingPunct="1"/>
            <a:r>
              <a:rPr lang="en-US" sz="2400" dirty="0"/>
              <a:t>Assets transferred into the trust</a:t>
            </a:r>
          </a:p>
          <a:p>
            <a:pPr lvl="1" eaLnBrk="1" hangingPunct="1"/>
            <a:r>
              <a:rPr lang="en-US" sz="2400" dirty="0"/>
              <a:t>Trust operates for benefit of beneficiary</a:t>
            </a:r>
          </a:p>
          <a:p>
            <a:pPr lvl="1" eaLnBrk="1" hangingPunct="1"/>
            <a:r>
              <a:rPr lang="en-US" sz="2400" dirty="0"/>
              <a:t>Allows control of distributions to beneficiaries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Assets in trust may avoid probate costs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May provide faster distribution of assets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400" dirty="0"/>
              <a:t>Does not eliminate the need for a will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10109" y="494273"/>
            <a:ext cx="7886700" cy="869089"/>
          </a:xfrm>
        </p:spPr>
        <p:txBody>
          <a:bodyPr/>
          <a:lstStyle/>
          <a:p>
            <a:pPr eaLnBrk="1" hangingPunct="1"/>
            <a:r>
              <a:rPr lang="en-US" dirty="0"/>
              <a:t>Wills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51260"/>
            <a:ext cx="7886700" cy="438869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Name a legal guardian for minor children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Name an executor (may charge a fee)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Instruct executor on how to distribute assets</a:t>
            </a:r>
          </a:p>
          <a:p>
            <a:pPr lvl="1" eaLnBrk="1" hangingPunct="1"/>
            <a:r>
              <a:rPr lang="en-US" dirty="0"/>
              <a:t>Those owned individually</a:t>
            </a:r>
          </a:p>
          <a:p>
            <a:pPr lvl="1" eaLnBrk="1" hangingPunct="1"/>
            <a:r>
              <a:rPr lang="en-US" dirty="0"/>
              <a:t>Those not held in a trust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Speed up process of settling estate in courts</a:t>
            </a:r>
          </a:p>
          <a:p>
            <a:pPr marL="0" indent="0" eaLnBrk="1" hangingPunct="1">
              <a:buNone/>
            </a:pPr>
            <a:br>
              <a:rPr lang="en-US" sz="2800" b="1" dirty="0"/>
            </a:br>
            <a:r>
              <a:rPr lang="en-US" sz="2800" b="1" dirty="0"/>
              <a:t>If There is No Will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If you die without a will (intestate), the courts</a:t>
            </a:r>
          </a:p>
          <a:p>
            <a:pPr lvl="1" eaLnBrk="1" hangingPunct="1"/>
            <a:r>
              <a:rPr lang="en-US" dirty="0"/>
              <a:t>Appoint guardian for children</a:t>
            </a:r>
          </a:p>
          <a:p>
            <a:pPr lvl="1" eaLnBrk="1" hangingPunct="1"/>
            <a:r>
              <a:rPr lang="en-US" dirty="0"/>
              <a:t>Appoint administrator of estate</a:t>
            </a:r>
          </a:p>
          <a:p>
            <a:pPr lvl="1" eaLnBrk="1" hangingPunct="1"/>
            <a:r>
              <a:rPr lang="en-US" dirty="0"/>
              <a:t>Distribute assets based on intestate succession laws (per state laws)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459523" y="206375"/>
            <a:ext cx="2174368" cy="289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3CAB-9423-5E00-AB97-95FB89FC0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1423861"/>
            <a:ext cx="6858000" cy="992326"/>
          </a:xfrm>
        </p:spPr>
        <p:txBody>
          <a:bodyPr/>
          <a:lstStyle/>
          <a:p>
            <a:r>
              <a:rPr lang="en-US" dirty="0"/>
              <a:t>Reminder: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91D74-0EAA-63C3-C310-9C3FCF60D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49" y="2762054"/>
            <a:ext cx="8175986" cy="3502112"/>
          </a:xfrm>
        </p:spPr>
        <p:txBody>
          <a:bodyPr>
            <a:normAutofit/>
          </a:bodyPr>
          <a:lstStyle/>
          <a:p>
            <a:r>
              <a:rPr lang="en-US" sz="2000" b="0" dirty="0"/>
              <a:t>Life Lessons webinars are designed to provide an overview of matters you may wish to consider at different stages of life. </a:t>
            </a:r>
          </a:p>
          <a:p>
            <a:endParaRPr lang="en-US" sz="2000" b="0" dirty="0"/>
          </a:p>
          <a:p>
            <a:r>
              <a:rPr lang="en-US" sz="2000" b="0" dirty="0"/>
              <a:t>The webinar information does not, and is not intended to, constitute legal or financial advice; instead, all webinar information, content, and materials are for general information purposes only.  </a:t>
            </a:r>
          </a:p>
          <a:p>
            <a:endParaRPr lang="en-US" sz="2000" b="0" dirty="0"/>
          </a:p>
          <a:p>
            <a:r>
              <a:rPr lang="en-US" sz="2000" b="0" dirty="0"/>
              <a:t>Please contact your personal financial advisor or attorney to obtain advice with respect to your specific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774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Role of Executor/Administrator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96438"/>
            <a:ext cx="7981950" cy="467576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Obtain an attorney (determine fees)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Locate original will (if there is a will) and be appointed executor/administrator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Notify heirs/beneficiaries/creditors</a:t>
            </a:r>
          </a:p>
          <a:p>
            <a:pPr lvl="1"/>
            <a:r>
              <a:rPr lang="en-US" dirty="0"/>
              <a:t>Estate Recovery Program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Gather assets and determine value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File an inventory with the court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File state and/or federal inheritance/estate tax returns if required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File decedent's final tax return if required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Pay off any claims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File estate income tax return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/>
              <a:t>Distribute assets</a:t>
            </a:r>
          </a:p>
        </p:txBody>
      </p:sp>
    </p:spTree>
    <p:extLst>
      <p:ext uri="{BB962C8B-B14F-4D97-AF65-F5344CB8AC3E}">
        <p14:creationId xmlns:p14="http://schemas.microsoft.com/office/powerpoint/2010/main" val="406597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3CAB-9423-5E00-AB97-95FB89FC0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1423861"/>
            <a:ext cx="6858000" cy="992326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83063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3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92B322-8DA7-7A0C-3B76-785798727E00}"/>
              </a:ext>
            </a:extLst>
          </p:cNvPr>
          <p:cNvSpPr/>
          <p:nvPr/>
        </p:nvSpPr>
        <p:spPr>
          <a:xfrm>
            <a:off x="541538" y="1546732"/>
            <a:ext cx="3630967" cy="75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6E4D6-917A-F0A4-6F02-71514EE71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538" y="1567918"/>
            <a:ext cx="6858000" cy="992326"/>
          </a:xfrm>
        </p:spPr>
        <p:txBody>
          <a:bodyPr/>
          <a:lstStyle/>
          <a:p>
            <a:r>
              <a:rPr lang="en-US" dirty="0"/>
              <a:t>Your Legacy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AD735-99E0-3418-AB9D-C7772ED4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793480"/>
            <a:ext cx="5017549" cy="36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EA58-5284-C348-AE7D-02E08069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Directions for your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4C3A-7EEA-E846-8599-D437BDC9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2184"/>
            <a:ext cx="7538805" cy="4329221"/>
          </a:xfrm>
        </p:spPr>
        <p:txBody>
          <a:bodyPr>
            <a:normAutofit/>
          </a:bodyPr>
          <a:lstStyle/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Family or other individuals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Charity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Government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2000" dirty="0"/>
              <a:t>Federal government– only if very large estate (over $12.92 million) and are not leaving assets to spouse or charity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2000" dirty="0"/>
              <a:t>State government - possible inheritance tax depending on state</a:t>
            </a:r>
          </a:p>
          <a:p>
            <a:pPr marL="1028700" lvl="2" indent="-342900">
              <a:buFont typeface="+mj-lt"/>
              <a:buAutoNum type="arabicPeriod"/>
            </a:pPr>
            <a:r>
              <a:rPr lang="en-US" sz="2000" dirty="0"/>
              <a:t>Laws of Intestacy – only applies if die without directing where assets go and have no living relatives that can be located</a:t>
            </a:r>
          </a:p>
          <a:p>
            <a:pPr lvl="1"/>
            <a:endParaRPr lang="en-US" sz="22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62A4DD5-19CD-2346-8D09-5A2B04F81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3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EA58-5284-C348-AE7D-02E08069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 Money to Family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4C3A-7EEA-E846-8599-D437BDC9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592185"/>
            <a:ext cx="7272476" cy="3459210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Treat family members equally, or allocate based on perceived need?</a:t>
            </a:r>
          </a:p>
          <a:p>
            <a:pPr lvl="1"/>
            <a:r>
              <a:rPr lang="en-US" sz="2200" dirty="0"/>
              <a:t>Leave money outright to family members or in trust?</a:t>
            </a:r>
          </a:p>
          <a:p>
            <a:pPr lvl="1"/>
            <a:r>
              <a:rPr lang="en-US" sz="2200" dirty="0"/>
              <a:t>Put everything in writing – don’t rely on someone’s word</a:t>
            </a:r>
          </a:p>
          <a:p>
            <a:pPr lvl="1"/>
            <a:r>
              <a:rPr lang="en-US" sz="2200" dirty="0"/>
              <a:t>Think twice about naming a family member as executor – use a professional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62A4DD5-19CD-2346-8D09-5A2B04F81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Tippie College of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3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EA58-5284-C348-AE7D-02E08069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Leaving Money to Charity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4C3A-7EEA-E846-8599-D437BDC9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Think about what impact you want your philanthropy to have and which charities you want to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Do you want to support a specific program, purpose, or area of research?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Do you want to establish your own fund with the charity?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Talk to your family and advisors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62A4DD5-19CD-2346-8D09-5A2B04F81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Tippie College of Business</a:t>
            </a:r>
          </a:p>
        </p:txBody>
      </p:sp>
    </p:spTree>
    <p:extLst>
      <p:ext uri="{BB962C8B-B14F-4D97-AF65-F5344CB8AC3E}">
        <p14:creationId xmlns:p14="http://schemas.microsoft.com/office/powerpoint/2010/main" val="121352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EA58-5284-C348-AE7D-02E08069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Notify Charity of Plans?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4C3A-7EEA-E846-8599-D437BDC9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Can make sure charity is able to use gift as donor intends</a:t>
            </a:r>
          </a:p>
          <a:p>
            <a:pPr lvl="1"/>
            <a:r>
              <a:rPr lang="en-US" sz="2200" dirty="0"/>
              <a:t>Discontinued programs</a:t>
            </a:r>
          </a:p>
          <a:p>
            <a:pPr lvl="1"/>
            <a:r>
              <a:rPr lang="en-US" sz="2200" dirty="0"/>
              <a:t>Gift minimums</a:t>
            </a:r>
          </a:p>
          <a:p>
            <a:pPr lvl="1"/>
            <a:r>
              <a:rPr lang="en-US" sz="2200" dirty="0"/>
              <a:t>Unacceptable restrictions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Can ensure that donor has used correct legal name of charity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Allows charity opportunity to thank donor – recognition and stewardship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Gives donor opportunity to create gift agreement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62A4DD5-19CD-2346-8D09-5A2B04F81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Tippie College of Business</a:t>
            </a:r>
          </a:p>
        </p:txBody>
      </p:sp>
    </p:spTree>
    <p:extLst>
      <p:ext uri="{BB962C8B-B14F-4D97-AF65-F5344CB8AC3E}">
        <p14:creationId xmlns:p14="http://schemas.microsoft.com/office/powerpoint/2010/main" val="362804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BEA58-5284-C348-AE7D-02E08069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4C3A-7EEA-E846-8599-D437BDC9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1689"/>
            <a:ext cx="4609175" cy="438869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Can be used with will, trust, or beneficiary designation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Can enhance, but not change, a gift’s wording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Ensures donor’s intent is clear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Can be changed without changing underlying document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62A4DD5-19CD-2346-8D09-5A2B04F81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Tippie College of Business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04F59-9BAC-8E42-F06F-07DA1EAC8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111" y="1591689"/>
            <a:ext cx="3390640" cy="210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3760AAC-D1E3-6C1B-B87A-E076D6BE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9" y="494273"/>
            <a:ext cx="7886700" cy="869089"/>
          </a:xfrm>
        </p:spPr>
        <p:txBody>
          <a:bodyPr/>
          <a:lstStyle/>
          <a:p>
            <a:pPr algn="ctr"/>
            <a:r>
              <a:rPr lang="en-US" dirty="0"/>
              <a:t>susan.hagan@foriowa.org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1AE89-45A6-A779-C7BE-8CC8974C4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964" y="1591689"/>
            <a:ext cx="2940071" cy="4388698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177CD-F473-D1C2-EFAE-377ABC1B7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974" y="6441193"/>
            <a:ext cx="627604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Tippie College of Business</a:t>
            </a:r>
          </a:p>
        </p:txBody>
      </p:sp>
    </p:spTree>
    <p:extLst>
      <p:ext uri="{BB962C8B-B14F-4D97-AF65-F5344CB8AC3E}">
        <p14:creationId xmlns:p14="http://schemas.microsoft.com/office/powerpoint/2010/main" val="284969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-PPT-Template-Standard-2020" id="{4B0B2C30-1E9F-4D40-8DE8-612F7F499201}" vid="{2C1E6939-5D7E-44B1-BA6A-B9E51D09EF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7b985a-f10e-40db-885b-85e9464050d8"/>
    <lcf76f155ced4ddcb4097134ff3c332f xmlns="1b68fa1c-3b44-479b-907f-f16c5581690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C163B5731067479611031D41039F2D" ma:contentTypeVersion="19" ma:contentTypeDescription="Create a new document." ma:contentTypeScope="" ma:versionID="ac7b0b74d75f5d42f74e6d0bf4eb34b8">
  <xsd:schema xmlns:xsd="http://www.w3.org/2001/XMLSchema" xmlns:xs="http://www.w3.org/2001/XMLSchema" xmlns:p="http://schemas.microsoft.com/office/2006/metadata/properties" xmlns:ns2="fa7b985a-f10e-40db-885b-85e9464050d8" xmlns:ns3="1b68fa1c-3b44-479b-907f-f16c55816909" targetNamespace="http://schemas.microsoft.com/office/2006/metadata/properties" ma:root="true" ma:fieldsID="cdf88a3206a887366c6fab3cb7019d88" ns2:_="" ns3:_="">
    <xsd:import namespace="fa7b985a-f10e-40db-885b-85e9464050d8"/>
    <xsd:import namespace="1b68fa1c-3b44-479b-907f-f16c558169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CR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b985a-f10e-40db-885b-85e9464050d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5724ad-f52e-4915-a673-73bf66339aac}" ma:internalName="TaxCatchAll" ma:showField="CatchAllData" ma:web="fa7b985a-f10e-40db-885b-85e9464050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8fa1c-3b44-479b-907f-f16c55816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762f800-a11b-43cc-8aeb-f4ba22b404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0F50EF-0EE9-4E5D-A814-1B947561F42B}">
  <ds:schemaRefs>
    <ds:schemaRef ds:uri="http://www.w3.org/XML/1998/namespace"/>
    <ds:schemaRef ds:uri="http://purl.org/dc/elements/1.1/"/>
    <ds:schemaRef ds:uri="http://schemas.microsoft.com/office/2006/documentManagement/types"/>
    <ds:schemaRef ds:uri="fa7b985a-f10e-40db-885b-85e9464050d8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b68fa1c-3b44-479b-907f-f16c55816909"/>
  </ds:schemaRefs>
</ds:datastoreItem>
</file>

<file path=customXml/itemProps2.xml><?xml version="1.0" encoding="utf-8"?>
<ds:datastoreItem xmlns:ds="http://schemas.openxmlformats.org/officeDocument/2006/customXml" ds:itemID="{94A70684-34F7-42F0-A83A-5611BF77E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7b985a-f10e-40db-885b-85e9464050d8"/>
    <ds:schemaRef ds:uri="1b68fa1c-3b44-479b-907f-f16c55816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531948-8D21-4BEC-8CBC-EF44252CA2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brand-ppt-template-standard-2020 (4)</Template>
  <TotalTime>721</TotalTime>
  <Words>1011</Words>
  <Application>Microsoft Office PowerPoint</Application>
  <PresentationFormat>On-screen Show (4:3)</PresentationFormat>
  <Paragraphs>172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Roboto</vt:lpstr>
      <vt:lpstr>Times New Roman</vt:lpstr>
      <vt:lpstr>Wingdings</vt:lpstr>
      <vt:lpstr>Office Theme</vt:lpstr>
      <vt:lpstr>Death is in the Details</vt:lpstr>
      <vt:lpstr>Reminder: </vt:lpstr>
      <vt:lpstr>Your Legacy</vt:lpstr>
      <vt:lpstr>Three Directions for your Estate</vt:lpstr>
      <vt:lpstr>Leaving Money to Family </vt:lpstr>
      <vt:lpstr>Leaving Money to Charity </vt:lpstr>
      <vt:lpstr>Why Notify Charity of Plans? </vt:lpstr>
      <vt:lpstr>Gift Agreement</vt:lpstr>
      <vt:lpstr>susan.hagan@foriowa.org</vt:lpstr>
      <vt:lpstr>Your Final Wishes</vt:lpstr>
      <vt:lpstr>The Funeral Director’s Role </vt:lpstr>
      <vt:lpstr>Burial or Cremation or Donation? </vt:lpstr>
      <vt:lpstr>Pre-planning </vt:lpstr>
      <vt:lpstr>Death Away From Home</vt:lpstr>
      <vt:lpstr>Settling an Estate</vt:lpstr>
      <vt:lpstr>Prepare Information for your Survivors</vt:lpstr>
      <vt:lpstr>Ways to Transfer Assets at Death</vt:lpstr>
      <vt:lpstr>Living (or Revocable) Trust</vt:lpstr>
      <vt:lpstr>Wills</vt:lpstr>
      <vt:lpstr>The Role of Executor/Administrator</vt:lpstr>
      <vt:lpstr>Questions?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the Presentation Title Slide</dc:title>
  <dc:creator>Thomas, Barbara G</dc:creator>
  <cp:lastModifiedBy>Thomas, Barbara G</cp:lastModifiedBy>
  <cp:revision>23</cp:revision>
  <dcterms:created xsi:type="dcterms:W3CDTF">2022-10-06T18:58:56Z</dcterms:created>
  <dcterms:modified xsi:type="dcterms:W3CDTF">2023-02-08T19:03:02Z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0x010100C0C163B5731067479611031D41039F2D</vt:lpwstr>
  </property>
</Properties>
</file>